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6" r:id="rId7"/>
    <p:sldId id="260" r:id="rId8"/>
    <p:sldId id="261" r:id="rId9"/>
    <p:sldId id="263" r:id="rId10"/>
    <p:sldId id="264" r:id="rId11"/>
    <p:sldId id="267" r:id="rId12"/>
    <p:sldId id="268" r:id="rId13"/>
    <p:sldId id="265" r:id="rId14"/>
  </p:sldIdLst>
  <p:sldSz cx="2235200" cy="1257300"/>
  <p:notesSz cx="2235200" cy="12573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43" autoAdjust="0"/>
    <p:restoredTop sz="94660"/>
  </p:normalViewPr>
  <p:slideViewPr>
    <p:cSldViewPr>
      <p:cViewPr varScale="1">
        <p:scale>
          <a:sx n="325" d="100"/>
          <a:sy n="325" d="100"/>
        </p:scale>
        <p:origin x="1362" y="24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144E96-0DFD-4412-B17F-4D14A72D5D59}" type="doc">
      <dgm:prSet loTypeId="urn:microsoft.com/office/officeart/2005/8/layout/target3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CABD4AF-29B4-43AF-9B85-966691CE8C2A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IN" b="1" i="0" dirty="0"/>
            <a:t>THE POWER OF  AUTOMATION</a:t>
          </a:r>
          <a:endParaRPr lang="en-IN" dirty="0"/>
        </a:p>
      </dgm:t>
    </dgm:pt>
    <dgm:pt modelId="{4F615315-5DEF-4173-A7C4-1E44D1DBE600}" type="parTrans" cxnId="{4C0A5744-8F5C-4DA8-9A49-520212D1AEC3}">
      <dgm:prSet/>
      <dgm:spPr/>
      <dgm:t>
        <a:bodyPr/>
        <a:lstStyle/>
        <a:p>
          <a:endParaRPr lang="en-IN"/>
        </a:p>
      </dgm:t>
    </dgm:pt>
    <dgm:pt modelId="{78335E61-CB3B-47C9-9FDF-21B0C8D89285}" type="sibTrans" cxnId="{4C0A5744-8F5C-4DA8-9A49-520212D1AEC3}">
      <dgm:prSet/>
      <dgm:spPr/>
      <dgm:t>
        <a:bodyPr/>
        <a:lstStyle/>
        <a:p>
          <a:endParaRPr lang="en-IN"/>
        </a:p>
      </dgm:t>
    </dgm:pt>
    <dgm:pt modelId="{ED28CF9B-C162-402D-8B38-98600B16D60F}" type="pres">
      <dgm:prSet presAssocID="{82144E96-0DFD-4412-B17F-4D14A72D5D59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BCB13E63-82D8-4F52-B91C-1F614A995C6B}" type="pres">
      <dgm:prSet presAssocID="{2CABD4AF-29B4-43AF-9B85-966691CE8C2A}" presName="circle1" presStyleLbl="node1" presStyleIdx="0" presStyleCnt="1" custLinFactNeighborX="-3324" custLinFactNeighborY="1"/>
      <dgm:spPr/>
    </dgm:pt>
    <dgm:pt modelId="{BF89399A-606D-465C-BB1A-07D139923256}" type="pres">
      <dgm:prSet presAssocID="{2CABD4AF-29B4-43AF-9B85-966691CE8C2A}" presName="space" presStyleCnt="0"/>
      <dgm:spPr/>
    </dgm:pt>
    <dgm:pt modelId="{B9E44533-DF95-4BC0-BF53-48C3A387A96D}" type="pres">
      <dgm:prSet presAssocID="{2CABD4AF-29B4-43AF-9B85-966691CE8C2A}" presName="rect1" presStyleLbl="alignAcc1" presStyleIdx="0" presStyleCnt="1" custLinFactNeighborX="-7670" custLinFactNeighborY="-90434"/>
      <dgm:spPr/>
    </dgm:pt>
    <dgm:pt modelId="{96C20B7B-48EA-459A-A833-39717B52079C}" type="pres">
      <dgm:prSet presAssocID="{2CABD4AF-29B4-43AF-9B85-966691CE8C2A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BD27BA40-79E0-4364-AC2C-C952FD7065D9}" type="presOf" srcId="{2CABD4AF-29B4-43AF-9B85-966691CE8C2A}" destId="{96C20B7B-48EA-459A-A833-39717B52079C}" srcOrd="1" destOrd="0" presId="urn:microsoft.com/office/officeart/2005/8/layout/target3"/>
    <dgm:cxn modelId="{4C0A5744-8F5C-4DA8-9A49-520212D1AEC3}" srcId="{82144E96-0DFD-4412-B17F-4D14A72D5D59}" destId="{2CABD4AF-29B4-43AF-9B85-966691CE8C2A}" srcOrd="0" destOrd="0" parTransId="{4F615315-5DEF-4173-A7C4-1E44D1DBE600}" sibTransId="{78335E61-CB3B-47C9-9FDF-21B0C8D89285}"/>
    <dgm:cxn modelId="{D7D68273-10C6-4D39-91B7-5C54BB051A90}" type="presOf" srcId="{82144E96-0DFD-4412-B17F-4D14A72D5D59}" destId="{ED28CF9B-C162-402D-8B38-98600B16D60F}" srcOrd="0" destOrd="0" presId="urn:microsoft.com/office/officeart/2005/8/layout/target3"/>
    <dgm:cxn modelId="{91F9A577-AF99-4F6C-A304-2F423038698E}" type="presOf" srcId="{2CABD4AF-29B4-43AF-9B85-966691CE8C2A}" destId="{B9E44533-DF95-4BC0-BF53-48C3A387A96D}" srcOrd="0" destOrd="0" presId="urn:microsoft.com/office/officeart/2005/8/layout/target3"/>
    <dgm:cxn modelId="{7EE63E14-866B-42C6-A03D-F26F35E24305}" type="presParOf" srcId="{ED28CF9B-C162-402D-8B38-98600B16D60F}" destId="{BCB13E63-82D8-4F52-B91C-1F614A995C6B}" srcOrd="0" destOrd="0" presId="urn:microsoft.com/office/officeart/2005/8/layout/target3"/>
    <dgm:cxn modelId="{93609167-4BBC-4CA3-8AE3-81FEDF1D2AFE}" type="presParOf" srcId="{ED28CF9B-C162-402D-8B38-98600B16D60F}" destId="{BF89399A-606D-465C-BB1A-07D139923256}" srcOrd="1" destOrd="0" presId="urn:microsoft.com/office/officeart/2005/8/layout/target3"/>
    <dgm:cxn modelId="{0C51F166-520E-4961-9C15-E8BC35C676B6}" type="presParOf" srcId="{ED28CF9B-C162-402D-8B38-98600B16D60F}" destId="{B9E44533-DF95-4BC0-BF53-48C3A387A96D}" srcOrd="2" destOrd="0" presId="urn:microsoft.com/office/officeart/2005/8/layout/target3"/>
    <dgm:cxn modelId="{049E9697-E98A-481E-BDE2-66A76C7CE846}" type="presParOf" srcId="{ED28CF9B-C162-402D-8B38-98600B16D60F}" destId="{96C20B7B-48EA-459A-A833-39717B52079C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B13E63-82D8-4F52-B91C-1F614A995C6B}">
      <dsp:nvSpPr>
        <dsp:cNvPr id="0" name=""/>
        <dsp:cNvSpPr/>
      </dsp:nvSpPr>
      <dsp:spPr>
        <a:xfrm>
          <a:off x="-5712" y="1"/>
          <a:ext cx="171841" cy="171841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9E44533-DF95-4BC0-BF53-48C3A387A96D}">
      <dsp:nvSpPr>
        <dsp:cNvPr id="0" name=""/>
        <dsp:cNvSpPr/>
      </dsp:nvSpPr>
      <dsp:spPr>
        <a:xfrm>
          <a:off x="7619" y="0"/>
          <a:ext cx="1020884" cy="171841"/>
        </a:xfrm>
        <a:prstGeom prst="rect">
          <a:avLst/>
        </a:prstGeom>
        <a:solidFill>
          <a:schemeClr val="accent5">
            <a:lumMod val="60000"/>
            <a:lumOff val="4000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b="1" i="0" kern="1200" dirty="0"/>
            <a:t>THE POWER OF  AUTOMATION</a:t>
          </a:r>
          <a:endParaRPr lang="en-IN" sz="500" kern="1200" dirty="0"/>
        </a:p>
      </dsp:txBody>
      <dsp:txXfrm>
        <a:off x="7619" y="0"/>
        <a:ext cx="1020884" cy="1718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7640" y="389763"/>
            <a:ext cx="1899920" cy="2640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35280" y="704088"/>
            <a:ext cx="1564640" cy="3143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" b="1" i="0">
                <a:solidFill>
                  <a:srgbClr val="424242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" b="1" i="0">
                <a:solidFill>
                  <a:srgbClr val="424242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11760" y="289179"/>
            <a:ext cx="972312" cy="8298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151128" y="289179"/>
            <a:ext cx="972312" cy="8298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670886" y="1206615"/>
            <a:ext cx="555625" cy="43180"/>
          </a:xfrm>
          <a:custGeom>
            <a:avLst/>
            <a:gdLst/>
            <a:ahLst/>
            <a:cxnLst/>
            <a:rect l="l" t="t" r="r" b="b"/>
            <a:pathLst>
              <a:path w="555625" h="43180">
                <a:moveTo>
                  <a:pt x="555260" y="0"/>
                </a:moveTo>
                <a:lnTo>
                  <a:pt x="0" y="0"/>
                </a:lnTo>
                <a:lnTo>
                  <a:pt x="0" y="42838"/>
                </a:lnTo>
                <a:lnTo>
                  <a:pt x="555260" y="42838"/>
                </a:lnTo>
                <a:lnTo>
                  <a:pt x="555260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670886" y="0"/>
            <a:ext cx="555625" cy="43180"/>
          </a:xfrm>
          <a:custGeom>
            <a:avLst/>
            <a:gdLst/>
            <a:ahLst/>
            <a:cxnLst/>
            <a:rect l="l" t="t" r="r" b="b"/>
            <a:pathLst>
              <a:path w="555625" h="43180">
                <a:moveTo>
                  <a:pt x="555260" y="0"/>
                </a:moveTo>
                <a:lnTo>
                  <a:pt x="0" y="0"/>
                </a:lnTo>
                <a:lnTo>
                  <a:pt x="0" y="42838"/>
                </a:lnTo>
                <a:lnTo>
                  <a:pt x="555260" y="42838"/>
                </a:lnTo>
                <a:lnTo>
                  <a:pt x="555260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" b="1" i="0">
                <a:solidFill>
                  <a:srgbClr val="424242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15751" y="247635"/>
            <a:ext cx="766444" cy="146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" b="1" i="0">
                <a:solidFill>
                  <a:srgbClr val="424242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1733" y="312924"/>
            <a:ext cx="1991733" cy="3181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759968" y="1169289"/>
            <a:ext cx="715264" cy="62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11760" y="1169289"/>
            <a:ext cx="514096" cy="62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609344" y="1169289"/>
            <a:ext cx="514096" cy="62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45ECED1-4E5A-5D01-B4BB-4935E075940E}"/>
              </a:ext>
            </a:extLst>
          </p:cNvPr>
          <p:cNvSpPr/>
          <p:nvPr/>
        </p:nvSpPr>
        <p:spPr>
          <a:xfrm>
            <a:off x="-3457" y="0"/>
            <a:ext cx="2235200" cy="1257300"/>
          </a:xfrm>
          <a:custGeom>
            <a:avLst/>
            <a:gdLst/>
            <a:ahLst/>
            <a:cxnLst/>
            <a:rect l="l" t="t" r="r" b="b"/>
            <a:pathLst>
              <a:path w="2223770" h="1249680">
                <a:moveTo>
                  <a:pt x="2223335" y="0"/>
                </a:moveTo>
                <a:lnTo>
                  <a:pt x="0" y="0"/>
                </a:lnTo>
                <a:lnTo>
                  <a:pt x="0" y="1249203"/>
                </a:lnTo>
                <a:lnTo>
                  <a:pt x="2223335" y="1249203"/>
                </a:lnTo>
                <a:lnTo>
                  <a:pt x="2223335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3" name="object 7">
            <a:extLst>
              <a:ext uri="{FF2B5EF4-FFF2-40B4-BE49-F238E27FC236}">
                <a16:creationId xmlns:a16="http://schemas.microsoft.com/office/drawing/2014/main" id="{11857ECB-5138-2689-BFC9-22187B87062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93" y="524"/>
            <a:ext cx="370914" cy="369570"/>
          </a:xfrm>
          <a:prstGeom prst="rect">
            <a:avLst/>
          </a:prstGeom>
        </p:spPr>
      </p:pic>
      <p:pic>
        <p:nvPicPr>
          <p:cNvPr id="4" name="object 5">
            <a:extLst>
              <a:ext uri="{FF2B5EF4-FFF2-40B4-BE49-F238E27FC236}">
                <a16:creationId xmlns:a16="http://schemas.microsoft.com/office/drawing/2014/main" id="{75D9F513-98AF-8E13-2AFD-E588E5A28F4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056446" y="476250"/>
            <a:ext cx="170217" cy="153670"/>
          </a:xfrm>
          <a:prstGeom prst="rect">
            <a:avLst/>
          </a:prstGeom>
        </p:spPr>
      </p:pic>
      <p:sp>
        <p:nvSpPr>
          <p:cNvPr id="6" name="object 9">
            <a:extLst>
              <a:ext uri="{FF2B5EF4-FFF2-40B4-BE49-F238E27FC236}">
                <a16:creationId xmlns:a16="http://schemas.microsoft.com/office/drawing/2014/main" id="{88725567-62C6-BDE6-57B0-D3BC3097CB28}"/>
              </a:ext>
            </a:extLst>
          </p:cNvPr>
          <p:cNvSpPr/>
          <p:nvPr/>
        </p:nvSpPr>
        <p:spPr>
          <a:xfrm>
            <a:off x="1652979" y="894981"/>
            <a:ext cx="35560" cy="34925"/>
          </a:xfrm>
          <a:custGeom>
            <a:avLst/>
            <a:gdLst/>
            <a:ahLst/>
            <a:cxnLst/>
            <a:rect l="l" t="t" r="r" b="b"/>
            <a:pathLst>
              <a:path w="35560" h="34925">
                <a:moveTo>
                  <a:pt x="25255" y="0"/>
                </a:moveTo>
                <a:lnTo>
                  <a:pt x="7693" y="1225"/>
                </a:lnTo>
                <a:lnTo>
                  <a:pt x="0" y="8037"/>
                </a:lnTo>
                <a:lnTo>
                  <a:pt x="859" y="26444"/>
                </a:lnTo>
                <a:lnTo>
                  <a:pt x="8894" y="34597"/>
                </a:lnTo>
                <a:lnTo>
                  <a:pt x="18754" y="34515"/>
                </a:lnTo>
                <a:lnTo>
                  <a:pt x="19205" y="34433"/>
                </a:lnTo>
                <a:lnTo>
                  <a:pt x="19647" y="34290"/>
                </a:lnTo>
                <a:lnTo>
                  <a:pt x="20503" y="34290"/>
                </a:lnTo>
                <a:lnTo>
                  <a:pt x="29529" y="32192"/>
                </a:lnTo>
                <a:lnTo>
                  <a:pt x="33349" y="26157"/>
                </a:lnTo>
                <a:lnTo>
                  <a:pt x="18537" y="26157"/>
                </a:lnTo>
                <a:lnTo>
                  <a:pt x="17099" y="26133"/>
                </a:lnTo>
                <a:lnTo>
                  <a:pt x="8372" y="12204"/>
                </a:lnTo>
                <a:lnTo>
                  <a:pt x="12883" y="9156"/>
                </a:lnTo>
                <a:lnTo>
                  <a:pt x="17492" y="8976"/>
                </a:lnTo>
                <a:lnTo>
                  <a:pt x="33637" y="8976"/>
                </a:lnTo>
                <a:lnTo>
                  <a:pt x="33302" y="5727"/>
                </a:lnTo>
                <a:lnTo>
                  <a:pt x="25255" y="0"/>
                </a:lnTo>
                <a:close/>
              </a:path>
              <a:path w="35560" h="34925">
                <a:moveTo>
                  <a:pt x="20503" y="34290"/>
                </a:moveTo>
                <a:lnTo>
                  <a:pt x="19647" y="34290"/>
                </a:lnTo>
                <a:lnTo>
                  <a:pt x="20074" y="34314"/>
                </a:lnTo>
                <a:lnTo>
                  <a:pt x="20503" y="34290"/>
                </a:lnTo>
                <a:close/>
              </a:path>
              <a:path w="35560" h="34925">
                <a:moveTo>
                  <a:pt x="33637" y="8976"/>
                </a:moveTo>
                <a:lnTo>
                  <a:pt x="17492" y="8976"/>
                </a:lnTo>
                <a:lnTo>
                  <a:pt x="23629" y="11200"/>
                </a:lnTo>
                <a:lnTo>
                  <a:pt x="25769" y="16582"/>
                </a:lnTo>
                <a:lnTo>
                  <a:pt x="24074" y="22441"/>
                </a:lnTo>
                <a:lnTo>
                  <a:pt x="18705" y="26096"/>
                </a:lnTo>
                <a:lnTo>
                  <a:pt x="18537" y="26157"/>
                </a:lnTo>
                <a:lnTo>
                  <a:pt x="33349" y="26157"/>
                </a:lnTo>
                <a:lnTo>
                  <a:pt x="35112" y="23372"/>
                </a:lnTo>
                <a:lnTo>
                  <a:pt x="33637" y="8976"/>
                </a:lnTo>
                <a:close/>
              </a:path>
            </a:pathLst>
          </a:custGeom>
          <a:noFill/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14">
            <a:extLst>
              <a:ext uri="{FF2B5EF4-FFF2-40B4-BE49-F238E27FC236}">
                <a16:creationId xmlns:a16="http://schemas.microsoft.com/office/drawing/2014/main" id="{15857532-6EF8-D933-E674-2664AE49DF7A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537" y="1094047"/>
            <a:ext cx="150181" cy="155481"/>
          </a:xfrm>
          <a:prstGeom prst="rect">
            <a:avLst/>
          </a:prstGeom>
        </p:spPr>
      </p:pic>
      <p:pic>
        <p:nvPicPr>
          <p:cNvPr id="9" name="object 12">
            <a:extLst>
              <a:ext uri="{FF2B5EF4-FFF2-40B4-BE49-F238E27FC236}">
                <a16:creationId xmlns:a16="http://schemas.microsoft.com/office/drawing/2014/main" id="{3A98C6C5-552F-2B10-5C18-54CC54957F6A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110203" y="-3941"/>
            <a:ext cx="116742" cy="107061"/>
          </a:xfrm>
          <a:prstGeom prst="rect">
            <a:avLst/>
          </a:prstGeom>
        </p:spPr>
      </p:pic>
      <p:pic>
        <p:nvPicPr>
          <p:cNvPr id="10" name="object 13">
            <a:extLst>
              <a:ext uri="{FF2B5EF4-FFF2-40B4-BE49-F238E27FC236}">
                <a16:creationId xmlns:a16="http://schemas.microsoft.com/office/drawing/2014/main" id="{F8E83972-26EC-4F8E-02E1-352FDFF4B56B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111264" y="1115060"/>
            <a:ext cx="115399" cy="134468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B330D48-873E-7813-59D6-63AA4CEFAD0C}"/>
              </a:ext>
            </a:extLst>
          </p:cNvPr>
          <p:cNvSpPr/>
          <p:nvPr/>
        </p:nvSpPr>
        <p:spPr>
          <a:xfrm>
            <a:off x="527956" y="439615"/>
            <a:ext cx="1087900" cy="29670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700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S</a:t>
            </a:r>
            <a:r>
              <a:rPr lang="en-IN" sz="700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ATYAM PRAKASH GUPTA</a:t>
            </a:r>
          </a:p>
        </p:txBody>
      </p:sp>
    </p:spTree>
    <p:extLst>
      <p:ext uri="{BB962C8B-B14F-4D97-AF65-F5344CB8AC3E}">
        <p14:creationId xmlns:p14="http://schemas.microsoft.com/office/powerpoint/2010/main" val="3825187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ject 4">
            <a:extLst>
              <a:ext uri="{FF2B5EF4-FFF2-40B4-BE49-F238E27FC236}">
                <a16:creationId xmlns:a16="http://schemas.microsoft.com/office/drawing/2014/main" id="{ED28154D-78EF-0C91-3D99-F7DF5FBC595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748" y="671209"/>
            <a:ext cx="762000" cy="548287"/>
          </a:xfrm>
          <a:prstGeom prst="rect">
            <a:avLst/>
          </a:prstGeom>
        </p:spPr>
      </p:pic>
      <p:sp>
        <p:nvSpPr>
          <p:cNvPr id="2" name="object 2"/>
          <p:cNvSpPr/>
          <p:nvPr/>
        </p:nvSpPr>
        <p:spPr>
          <a:xfrm>
            <a:off x="1670886" y="1206615"/>
            <a:ext cx="555625" cy="43180"/>
          </a:xfrm>
          <a:custGeom>
            <a:avLst/>
            <a:gdLst/>
            <a:ahLst/>
            <a:cxnLst/>
            <a:rect l="l" t="t" r="r" b="b"/>
            <a:pathLst>
              <a:path w="555625" h="43180">
                <a:moveTo>
                  <a:pt x="555260" y="0"/>
                </a:moveTo>
                <a:lnTo>
                  <a:pt x="0" y="0"/>
                </a:lnTo>
                <a:lnTo>
                  <a:pt x="0" y="42838"/>
                </a:lnTo>
                <a:lnTo>
                  <a:pt x="555260" y="42838"/>
                </a:lnTo>
                <a:lnTo>
                  <a:pt x="555260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70886" y="0"/>
            <a:ext cx="555625" cy="43180"/>
          </a:xfrm>
          <a:custGeom>
            <a:avLst/>
            <a:gdLst/>
            <a:ahLst/>
            <a:cxnLst/>
            <a:rect l="l" t="t" r="r" b="b"/>
            <a:pathLst>
              <a:path w="555625" h="43180">
                <a:moveTo>
                  <a:pt x="555260" y="0"/>
                </a:moveTo>
                <a:lnTo>
                  <a:pt x="0" y="0"/>
                </a:lnTo>
                <a:lnTo>
                  <a:pt x="0" y="42838"/>
                </a:lnTo>
                <a:lnTo>
                  <a:pt x="555260" y="42838"/>
                </a:lnTo>
                <a:lnTo>
                  <a:pt x="555260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27000" y="9172"/>
            <a:ext cx="685800" cy="613763"/>
            <a:chOff x="3047" y="166317"/>
            <a:chExt cx="986155" cy="901065"/>
          </a:xfrm>
          <a:effectLst>
            <a:reflection blurRad="6350" stA="50000" endA="295" endPos="92000" dist="101600" dir="5400000" sy="-100000" algn="bl" rotWithShape="0"/>
          </a:effectLst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47" y="166317"/>
              <a:ext cx="986079" cy="90048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3464" y="166401"/>
              <a:ext cx="984885" cy="899794"/>
            </a:xfrm>
            <a:custGeom>
              <a:avLst/>
              <a:gdLst/>
              <a:ahLst/>
              <a:cxnLst/>
              <a:rect l="l" t="t" r="r" b="b"/>
              <a:pathLst>
                <a:path w="984885" h="899794">
                  <a:moveTo>
                    <a:pt x="984778" y="0"/>
                  </a:moveTo>
                  <a:lnTo>
                    <a:pt x="0" y="0"/>
                  </a:lnTo>
                  <a:lnTo>
                    <a:pt x="0" y="899672"/>
                  </a:lnTo>
                  <a:lnTo>
                    <a:pt x="984778" y="899672"/>
                  </a:lnTo>
                  <a:lnTo>
                    <a:pt x="984778" y="0"/>
                  </a:lnTo>
                  <a:close/>
                </a:path>
              </a:pathLst>
            </a:custGeom>
            <a:solidFill>
              <a:srgbClr val="7FBAE3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335623" y="247650"/>
            <a:ext cx="905092" cy="181075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98120" marR="5080" indent="-186055">
              <a:lnSpc>
                <a:spcPts val="430"/>
              </a:lnSpc>
              <a:spcBef>
                <a:spcPts val="185"/>
              </a:spcBef>
            </a:pPr>
            <a:r>
              <a:rPr sz="500" spc="55" dirty="0">
                <a:latin typeface="Snap ITC" panose="04040A07060A02020202" pitchFamily="82" charset="0"/>
              </a:rPr>
              <a:t>EMBRACING</a:t>
            </a:r>
            <a:br>
              <a:rPr lang="en-IN" sz="500" spc="-25" dirty="0">
                <a:latin typeface="Snap ITC" panose="04040A07060A02020202" pitchFamily="82" charset="0"/>
              </a:rPr>
            </a:br>
            <a:r>
              <a:rPr sz="500" spc="40" dirty="0">
                <a:latin typeface="Snap ITC" panose="04040A07060A02020202" pitchFamily="82" charset="0"/>
              </a:rPr>
              <a:t>SUSTAIN</a:t>
            </a:r>
            <a:r>
              <a:rPr lang="en-IN" sz="500" spc="40" dirty="0">
                <a:latin typeface="Snap ITC" panose="04040A07060A02020202" pitchFamily="82" charset="0"/>
              </a:rPr>
              <a:t>ABL</a:t>
            </a:r>
            <a:r>
              <a:rPr sz="500" spc="40" dirty="0">
                <a:latin typeface="Snap ITC" panose="04040A07060A02020202" pitchFamily="82" charset="0"/>
              </a:rPr>
              <a:t>E </a:t>
            </a:r>
            <a:r>
              <a:rPr sz="500" spc="50" dirty="0">
                <a:latin typeface="Snap ITC" panose="04040A07060A02020202" pitchFamily="82" charset="0"/>
              </a:rPr>
              <a:t>INNOVATION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332448" y="476250"/>
            <a:ext cx="797560" cy="549061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indent="-635" algn="ctr">
              <a:lnSpc>
                <a:spcPct val="112999"/>
              </a:lnSpc>
              <a:spcBef>
                <a:spcPts val="85"/>
              </a:spcBef>
            </a:pPr>
            <a:r>
              <a:rPr sz="400" spc="1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By </a:t>
            </a:r>
            <a:r>
              <a:rPr sz="40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harnessing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technology </a:t>
            </a:r>
            <a:r>
              <a:rPr sz="400" spc="1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for </a:t>
            </a:r>
            <a:r>
              <a:rPr sz="400" spc="1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automated</a:t>
            </a:r>
            <a:r>
              <a:rPr sz="400" spc="-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plant</a:t>
            </a:r>
            <a:r>
              <a:rPr sz="400" spc="-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care,</a:t>
            </a:r>
            <a:r>
              <a:rPr sz="400" spc="-1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we</a:t>
            </a:r>
            <a:r>
              <a:rPr sz="400" spc="-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1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can</a:t>
            </a:r>
            <a:r>
              <a:rPr sz="400" spc="-1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create</a:t>
            </a:r>
            <a:r>
              <a:rPr sz="400" spc="-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a </a:t>
            </a:r>
            <a:r>
              <a:rPr sz="400" spc="-9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greener</a:t>
            </a:r>
            <a:r>
              <a:rPr sz="400" spc="-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1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and</a:t>
            </a:r>
            <a:r>
              <a:rPr sz="400" spc="-1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more</a:t>
            </a:r>
            <a:r>
              <a:rPr sz="400" spc="-1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sustainable</a:t>
            </a:r>
            <a:r>
              <a:rPr sz="400" spc="-1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-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future.</a:t>
            </a:r>
            <a:endParaRPr sz="400" dirty="0">
              <a:latin typeface="Lucida Calligraphy" panose="03010101010101010101" pitchFamily="66" charset="0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r>
              <a:rPr sz="40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Let's</a:t>
            </a:r>
            <a:r>
              <a:rPr sz="400" spc="-2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work</a:t>
            </a:r>
            <a:r>
              <a:rPr sz="400" spc="-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together</a:t>
            </a:r>
            <a:r>
              <a:rPr sz="400" spc="-2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to</a:t>
            </a:r>
            <a:r>
              <a:rPr sz="400" spc="-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nurture</a:t>
            </a:r>
            <a:r>
              <a:rPr sz="400" spc="-2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our</a:t>
            </a:r>
            <a:endParaRPr sz="400" dirty="0">
              <a:latin typeface="Lucida Calligraphy" panose="03010101010101010101" pitchFamily="66" charset="0"/>
              <a:cs typeface="Verdana"/>
            </a:endParaRPr>
          </a:p>
          <a:p>
            <a:pPr marL="27940" marR="20320" algn="ctr">
              <a:lnSpc>
                <a:spcPct val="112999"/>
              </a:lnSpc>
            </a:pPr>
            <a:r>
              <a:rPr sz="40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environment</a:t>
            </a:r>
            <a:r>
              <a:rPr sz="400" spc="-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1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and</a:t>
            </a:r>
            <a:r>
              <a:rPr sz="400" spc="-1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ensure</a:t>
            </a:r>
            <a:r>
              <a:rPr sz="400" spc="-1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spc="2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a</a:t>
            </a:r>
            <a:r>
              <a:rPr sz="400" spc="-15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ﬂourishing </a:t>
            </a:r>
            <a:r>
              <a:rPr sz="400" spc="-9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Lucida Calligraphy" panose="03010101010101010101" pitchFamily="66" charset="0"/>
                <a:cs typeface="Verdana"/>
              </a:rPr>
              <a:t>tomorrow.</a:t>
            </a:r>
            <a:endParaRPr sz="400" dirty="0">
              <a:latin typeface="Lucida Calligraphy" panose="03010101010101010101" pitchFamily="66" charset="0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4">
            <a:extLst>
              <a:ext uri="{FF2B5EF4-FFF2-40B4-BE49-F238E27FC236}">
                <a16:creationId xmlns:a16="http://schemas.microsoft.com/office/drawing/2014/main" id="{9FACE554-FB98-737B-59B2-2228C88D892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6916" y="320545"/>
            <a:ext cx="938284" cy="714173"/>
          </a:xfrm>
          <a:prstGeom prst="rect">
            <a:avLst/>
          </a:prstGeom>
        </p:spPr>
      </p:pic>
      <p:sp>
        <p:nvSpPr>
          <p:cNvPr id="6" name="object 5">
            <a:extLst>
              <a:ext uri="{FF2B5EF4-FFF2-40B4-BE49-F238E27FC236}">
                <a16:creationId xmlns:a16="http://schemas.microsoft.com/office/drawing/2014/main" id="{5EE8E7CE-AED5-C91F-F8E9-6D827C9E6732}"/>
              </a:ext>
            </a:extLst>
          </p:cNvPr>
          <p:cNvSpPr txBox="1">
            <a:spLocks/>
          </p:cNvSpPr>
          <p:nvPr/>
        </p:nvSpPr>
        <p:spPr>
          <a:xfrm>
            <a:off x="150280" y="174495"/>
            <a:ext cx="690880" cy="146050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60655" marR="5080" indent="-148590">
              <a:lnSpc>
                <a:spcPts val="430"/>
              </a:lnSpc>
              <a:spcBef>
                <a:spcPts val="185"/>
              </a:spcBef>
            </a:pPr>
            <a:r>
              <a:rPr lang="en-US" sz="400" b="1" kern="0" spc="20">
                <a:solidFill>
                  <a:srgbClr val="424242"/>
                </a:solidFill>
                <a:latin typeface="Trebuchet MS"/>
                <a:cs typeface="Trebuchet MS"/>
              </a:rPr>
              <a:t>THE</a:t>
            </a:r>
            <a:r>
              <a:rPr lang="en-US" sz="400" b="1" kern="0" spc="80">
                <a:solidFill>
                  <a:srgbClr val="424242"/>
                </a:solidFill>
                <a:latin typeface="Trebuchet MS"/>
                <a:cs typeface="Trebuchet MS"/>
              </a:rPr>
              <a:t> </a:t>
            </a:r>
            <a:r>
              <a:rPr lang="en-US" sz="400" b="1" kern="0" spc="20">
                <a:solidFill>
                  <a:srgbClr val="424242"/>
                </a:solidFill>
                <a:latin typeface="Trebuchet MS"/>
                <a:cs typeface="Trebuchet MS"/>
              </a:rPr>
              <a:t>FUTURE</a:t>
            </a:r>
            <a:r>
              <a:rPr lang="en-US" sz="400" b="1" kern="0" spc="85">
                <a:solidFill>
                  <a:srgbClr val="424242"/>
                </a:solidFill>
                <a:latin typeface="Trebuchet MS"/>
                <a:cs typeface="Trebuchet MS"/>
              </a:rPr>
              <a:t> </a:t>
            </a:r>
            <a:r>
              <a:rPr lang="en-US" sz="400" b="1" kern="0" spc="20">
                <a:solidFill>
                  <a:srgbClr val="424242"/>
                </a:solidFill>
                <a:latin typeface="Trebuchet MS"/>
                <a:cs typeface="Trebuchet MS"/>
              </a:rPr>
              <a:t>OF</a:t>
            </a:r>
            <a:r>
              <a:rPr lang="en-US" sz="400" b="1" kern="0" spc="85">
                <a:solidFill>
                  <a:srgbClr val="424242"/>
                </a:solidFill>
                <a:latin typeface="Trebuchet MS"/>
                <a:cs typeface="Trebuchet MS"/>
              </a:rPr>
              <a:t> </a:t>
            </a:r>
            <a:r>
              <a:rPr lang="en-US" sz="400" b="1" kern="0" spc="50">
                <a:solidFill>
                  <a:srgbClr val="424242"/>
                </a:solidFill>
                <a:latin typeface="Trebuchet MS"/>
                <a:cs typeface="Trebuchet MS"/>
              </a:rPr>
              <a:t>GREEN</a:t>
            </a:r>
            <a:r>
              <a:rPr lang="en-US" sz="400" b="1" kern="0" spc="500">
                <a:solidFill>
                  <a:srgbClr val="424242"/>
                </a:solidFill>
                <a:latin typeface="Trebuchet MS"/>
                <a:cs typeface="Trebuchet MS"/>
              </a:rPr>
              <a:t> </a:t>
            </a:r>
            <a:r>
              <a:rPr lang="en-US" sz="400" b="1" kern="0" spc="40">
                <a:solidFill>
                  <a:srgbClr val="424242"/>
                </a:solidFill>
                <a:latin typeface="Trebuchet MS"/>
                <a:cs typeface="Trebuchet MS"/>
              </a:rPr>
              <a:t>INNOVATION</a:t>
            </a:r>
            <a:endParaRPr lang="en-US" sz="400" kern="0">
              <a:solidFill>
                <a:sysClr val="windowText" lastClr="000000"/>
              </a:solidFill>
              <a:latin typeface="Trebuchet MS"/>
              <a:cs typeface="Trebuchet MS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E7329B56-37E8-8C3E-A794-59F24FC95CCE}"/>
              </a:ext>
            </a:extLst>
          </p:cNvPr>
          <p:cNvSpPr txBox="1"/>
          <p:nvPr/>
        </p:nvSpPr>
        <p:spPr>
          <a:xfrm>
            <a:off x="46073" y="577882"/>
            <a:ext cx="1250843" cy="47897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R="339090" algn="ctr">
              <a:lnSpc>
                <a:spcPct val="100000"/>
              </a:lnSpc>
              <a:spcBef>
                <a:spcPts val="135"/>
              </a:spcBef>
            </a:pP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Envision</a:t>
            </a:r>
            <a:r>
              <a:rPr sz="500" spc="1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the</a:t>
            </a:r>
            <a:r>
              <a:rPr sz="500" spc="1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future</a:t>
            </a:r>
            <a:r>
              <a:rPr lang="en-IN" sz="500" spc="1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lang="en-IN" sz="500" spc="-3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of green evolution</a:t>
            </a:r>
            <a:r>
              <a:rPr lang="en-IN" sz="50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through</a:t>
            </a:r>
            <a:r>
              <a:rPr sz="500" spc="2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the</a:t>
            </a:r>
            <a:r>
              <a:rPr sz="500" spc="2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lens</a:t>
            </a:r>
            <a:r>
              <a:rPr sz="500" spc="2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of</a:t>
            </a:r>
            <a:r>
              <a:rPr sz="500" spc="2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technology,</a:t>
            </a:r>
            <a:r>
              <a:rPr sz="500" spc="2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-1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where</a:t>
            </a:r>
            <a:r>
              <a:rPr sz="500" spc="50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sustainable</a:t>
            </a:r>
            <a:r>
              <a:rPr sz="500" spc="1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and </a:t>
            </a:r>
            <a:r>
              <a:rPr lang="en-IN"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enc</a:t>
            </a:r>
            <a:r>
              <a:rPr sz="500" spc="2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ient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plant </a:t>
            </a:r>
            <a:r>
              <a:rPr sz="500" spc="-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car</a:t>
            </a:r>
            <a:r>
              <a:rPr lang="en-IN" sz="500" spc="-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e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practices</a:t>
            </a:r>
            <a:r>
              <a:rPr sz="500" spc="4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drive</a:t>
            </a:r>
            <a:r>
              <a:rPr sz="500" spc="4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2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environmental</a:t>
            </a:r>
            <a:r>
              <a:rPr sz="500" spc="45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 </a:t>
            </a:r>
            <a:r>
              <a:rPr sz="500" spc="-10" dirty="0">
                <a:solidFill>
                  <a:schemeClr val="accent4">
                    <a:lumMod val="60000"/>
                    <a:lumOff val="40000"/>
                  </a:schemeClr>
                </a:solidFill>
                <a:latin typeface="Swis721 BlkCn BT" panose="020B0806030502040204" pitchFamily="34" charset="0"/>
                <a:cs typeface="Tahoma"/>
              </a:rPr>
              <a:t>progress.</a:t>
            </a:r>
            <a:endParaRPr sz="500" dirty="0">
              <a:solidFill>
                <a:schemeClr val="accent4">
                  <a:lumMod val="60000"/>
                  <a:lumOff val="40000"/>
                </a:schemeClr>
              </a:solidFill>
              <a:latin typeface="Swis721 BlkCn BT" panose="020B0806030502040204" pitchFamily="34" charset="0"/>
              <a:cs typeface="Tahoma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BDFE2E90-0294-DC0F-7CB2-05D85C7224E1}"/>
              </a:ext>
            </a:extLst>
          </p:cNvPr>
          <p:cNvSpPr/>
          <p:nvPr/>
        </p:nvSpPr>
        <p:spPr>
          <a:xfrm>
            <a:off x="2893" y="0"/>
            <a:ext cx="43180" cy="393700"/>
          </a:xfrm>
          <a:custGeom>
            <a:avLst/>
            <a:gdLst/>
            <a:ahLst/>
            <a:cxnLst/>
            <a:rect l="l" t="t" r="r" b="b"/>
            <a:pathLst>
              <a:path w="43180" h="393700">
                <a:moveTo>
                  <a:pt x="42838" y="0"/>
                </a:moveTo>
                <a:lnTo>
                  <a:pt x="0" y="0"/>
                </a:lnTo>
                <a:lnTo>
                  <a:pt x="0" y="393560"/>
                </a:lnTo>
                <a:lnTo>
                  <a:pt x="42838" y="393560"/>
                </a:lnTo>
                <a:lnTo>
                  <a:pt x="42838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89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4">
            <a:extLst>
              <a:ext uri="{FF2B5EF4-FFF2-40B4-BE49-F238E27FC236}">
                <a16:creationId xmlns:a16="http://schemas.microsoft.com/office/drawing/2014/main" id="{1C7AADBA-1014-8FD6-3E8A-435A92C154E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97000" y="89272"/>
            <a:ext cx="838200" cy="545093"/>
          </a:xfrm>
          <a:prstGeom prst="rect">
            <a:avLst/>
          </a:prstGeom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DA27801C-D4A9-5A3A-9DC6-9AF73DB3BE6B}"/>
              </a:ext>
            </a:extLst>
          </p:cNvPr>
          <p:cNvSpPr txBox="1">
            <a:spLocks/>
          </p:cNvSpPr>
          <p:nvPr/>
        </p:nvSpPr>
        <p:spPr>
          <a:xfrm>
            <a:off x="431800" y="55561"/>
            <a:ext cx="625475" cy="282578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37795" marR="5080" indent="-125730">
              <a:lnSpc>
                <a:spcPts val="430"/>
              </a:lnSpc>
              <a:spcBef>
                <a:spcPts val="185"/>
              </a:spcBef>
            </a:pPr>
            <a:r>
              <a:rPr lang="en-IN" sz="500" b="1" kern="0" spc="60">
                <a:solidFill>
                  <a:schemeClr val="accent5">
                    <a:lumMod val="50000"/>
                  </a:schemeClr>
                </a:solidFill>
                <a:latin typeface="Swis721 Hv BT" panose="020B0804020202020204" pitchFamily="34" charset="0"/>
              </a:rPr>
              <a:t>EMPOWERING</a:t>
            </a:r>
            <a:br>
              <a:rPr lang="en-IN" sz="500" b="1" kern="0" spc="60">
                <a:solidFill>
                  <a:schemeClr val="accent5">
                    <a:lumMod val="50000"/>
                  </a:schemeClr>
                </a:solidFill>
                <a:latin typeface="Swis721 Hv BT" panose="020B0804020202020204" pitchFamily="34" charset="0"/>
              </a:rPr>
            </a:br>
            <a:br>
              <a:rPr lang="en-IN" sz="500" b="1" kern="0" spc="60">
                <a:solidFill>
                  <a:schemeClr val="accent5">
                    <a:lumMod val="50000"/>
                  </a:schemeClr>
                </a:solidFill>
                <a:latin typeface="Swis721 Hv BT" panose="020B0804020202020204" pitchFamily="34" charset="0"/>
              </a:rPr>
            </a:br>
            <a:r>
              <a:rPr lang="en-IN" sz="500" b="1" kern="0" spc="20">
                <a:solidFill>
                  <a:schemeClr val="accent5">
                    <a:lumMod val="50000"/>
                  </a:schemeClr>
                </a:solidFill>
                <a:latin typeface="Swis721 Hv BT" panose="020B0804020202020204" pitchFamily="34" charset="0"/>
              </a:rPr>
              <a:t> </a:t>
            </a:r>
            <a:r>
              <a:rPr lang="en-IN" sz="500" b="1" kern="0" spc="55">
                <a:solidFill>
                  <a:schemeClr val="accent5">
                    <a:lumMod val="50000"/>
                  </a:schemeClr>
                </a:solidFill>
                <a:latin typeface="Swis721 Hv BT" panose="020B0804020202020204" pitchFamily="34" charset="0"/>
              </a:rPr>
              <a:t>HOME</a:t>
            </a:r>
            <a:br>
              <a:rPr lang="en-IN" sz="500" b="1" kern="0" spc="55">
                <a:solidFill>
                  <a:schemeClr val="accent5">
                    <a:lumMod val="50000"/>
                  </a:schemeClr>
                </a:solidFill>
                <a:latin typeface="Swis721 Hv BT" panose="020B0804020202020204" pitchFamily="34" charset="0"/>
              </a:rPr>
            </a:br>
            <a:r>
              <a:rPr lang="en-IN" sz="500" b="1" kern="0" spc="500">
                <a:solidFill>
                  <a:schemeClr val="accent5">
                    <a:lumMod val="50000"/>
                  </a:schemeClr>
                </a:solidFill>
                <a:latin typeface="Swis721 Hv BT" panose="020B0804020202020204" pitchFamily="34" charset="0"/>
              </a:rPr>
              <a:t> </a:t>
            </a:r>
            <a:r>
              <a:rPr lang="en-IN" sz="500" b="1" kern="0" spc="45">
                <a:solidFill>
                  <a:schemeClr val="accent5">
                    <a:lumMod val="50000"/>
                  </a:schemeClr>
                </a:solidFill>
                <a:latin typeface="Swis721 Hv BT" panose="020B0804020202020204" pitchFamily="34" charset="0"/>
              </a:rPr>
              <a:t>GARDENERS</a:t>
            </a:r>
            <a:endParaRPr lang="en-IN" sz="500" kern="0" dirty="0">
              <a:solidFill>
                <a:schemeClr val="accent5">
                  <a:lumMod val="50000"/>
                </a:schemeClr>
              </a:solidFill>
              <a:latin typeface="Swis721 Hv BT" panose="020B0804020202020204" pitchFamily="34" charset="0"/>
            </a:endParaRPr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4081CD14-E03D-9820-A993-BED057B081A4}"/>
              </a:ext>
            </a:extLst>
          </p:cNvPr>
          <p:cNvSpPr txBox="1"/>
          <p:nvPr/>
        </p:nvSpPr>
        <p:spPr>
          <a:xfrm>
            <a:off x="25524" y="393700"/>
            <a:ext cx="793751" cy="67383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  <a:tabLst>
                <a:tab pos="539750" algn="l"/>
              </a:tabLst>
            </a:pPr>
            <a:r>
              <a:rPr sz="500" spc="-1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Empower</a:t>
            </a:r>
            <a:r>
              <a:rPr lang="en-IN" sz="500" spc="-1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 home gardeners </a:t>
            </a:r>
            <a:r>
              <a:rPr sz="500" spc="-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with</a:t>
            </a:r>
            <a:endParaRPr sz="500" dirty="0">
              <a:latin typeface="Eras Bold ITC" panose="020B0907030504020204" pitchFamily="34" charset="0"/>
              <a:cs typeface="Tahoma"/>
            </a:endParaRPr>
          </a:p>
          <a:p>
            <a:pPr marL="12700" marR="5080" indent="-635" algn="ctr">
              <a:lnSpc>
                <a:spcPct val="109700"/>
              </a:lnSpc>
              <a:spcBef>
                <a:spcPts val="10"/>
              </a:spcBef>
            </a:pP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technology</a:t>
            </a:r>
            <a:r>
              <a:rPr sz="500" spc="4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that</a:t>
            </a:r>
            <a:r>
              <a:rPr sz="500" spc="4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 err="1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simpl</a:t>
            </a:r>
            <a:r>
              <a:rPr lang="en-IN" sz="500" spc="20" dirty="0" err="1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ifi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es</a:t>
            </a:r>
            <a:r>
              <a:rPr sz="500" spc="45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plant</a:t>
            </a:r>
            <a:r>
              <a:rPr sz="500" spc="4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-1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care,</a:t>
            </a:r>
            <a:r>
              <a:rPr sz="500" spc="50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making</a:t>
            </a:r>
            <a:r>
              <a:rPr sz="500" spc="35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it</a:t>
            </a:r>
            <a:r>
              <a:rPr sz="500" spc="4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accessible</a:t>
            </a:r>
            <a:r>
              <a:rPr sz="500" spc="4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and</a:t>
            </a:r>
            <a:r>
              <a:rPr sz="500" spc="4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enjoyable</a:t>
            </a:r>
            <a:r>
              <a:rPr sz="500" spc="4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-25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for</a:t>
            </a:r>
            <a:r>
              <a:rPr sz="500" spc="50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individuals</a:t>
            </a:r>
            <a:r>
              <a:rPr sz="500" spc="5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of</a:t>
            </a:r>
            <a:r>
              <a:rPr sz="500" spc="1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all</a:t>
            </a:r>
            <a:r>
              <a:rPr sz="500" spc="1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2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skill</a:t>
            </a:r>
            <a:r>
              <a:rPr sz="500" spc="1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 </a:t>
            </a:r>
            <a:r>
              <a:rPr sz="500" spc="-10" dirty="0">
                <a:solidFill>
                  <a:srgbClr val="B65341"/>
                </a:solidFill>
                <a:latin typeface="Eras Bold ITC" panose="020B0907030504020204" pitchFamily="34" charset="0"/>
                <a:cs typeface="Tahoma"/>
              </a:rPr>
              <a:t>levels.</a:t>
            </a:r>
            <a:endParaRPr sz="500" dirty="0">
              <a:latin typeface="Eras Bold ITC" panose="020B0907030504020204" pitchFamily="34" charset="0"/>
              <a:cs typeface="Tahoma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50EDE94C-CC3B-F0A0-2DBD-D51278DF8B2B}"/>
              </a:ext>
            </a:extLst>
          </p:cNvPr>
          <p:cNvSpPr/>
          <p:nvPr/>
        </p:nvSpPr>
        <p:spPr>
          <a:xfrm>
            <a:off x="0" y="0"/>
            <a:ext cx="43180" cy="393700"/>
          </a:xfrm>
          <a:custGeom>
            <a:avLst/>
            <a:gdLst/>
            <a:ahLst/>
            <a:cxnLst/>
            <a:rect l="l" t="t" r="r" b="b"/>
            <a:pathLst>
              <a:path w="43180" h="393700">
                <a:moveTo>
                  <a:pt x="42838" y="0"/>
                </a:moveTo>
                <a:lnTo>
                  <a:pt x="0" y="0"/>
                </a:lnTo>
                <a:lnTo>
                  <a:pt x="0" y="393560"/>
                </a:lnTo>
                <a:lnTo>
                  <a:pt x="42838" y="393560"/>
                </a:lnTo>
                <a:lnTo>
                  <a:pt x="42838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2A9A67AD-769D-C3B4-AD92-93EE500802C4}"/>
              </a:ext>
            </a:extLst>
          </p:cNvPr>
          <p:cNvSpPr/>
          <p:nvPr/>
        </p:nvSpPr>
        <p:spPr>
          <a:xfrm>
            <a:off x="2192536" y="634365"/>
            <a:ext cx="43180" cy="622935"/>
          </a:xfrm>
          <a:custGeom>
            <a:avLst/>
            <a:gdLst/>
            <a:ahLst/>
            <a:cxnLst/>
            <a:rect l="l" t="t" r="r" b="b"/>
            <a:pathLst>
              <a:path w="43180" h="622935">
                <a:moveTo>
                  <a:pt x="42838" y="0"/>
                </a:moveTo>
                <a:lnTo>
                  <a:pt x="0" y="0"/>
                </a:lnTo>
                <a:lnTo>
                  <a:pt x="0" y="622410"/>
                </a:lnTo>
                <a:lnTo>
                  <a:pt x="42838" y="622410"/>
                </a:lnTo>
                <a:lnTo>
                  <a:pt x="42838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6">
            <a:extLst>
              <a:ext uri="{FF2B5EF4-FFF2-40B4-BE49-F238E27FC236}">
                <a16:creationId xmlns:a16="http://schemas.microsoft.com/office/drawing/2014/main" id="{E2AE6ABE-56A0-29F5-068A-50903E24EE8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54336" y="723900"/>
            <a:ext cx="8382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696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14" y="0"/>
            <a:ext cx="2219960" cy="43180"/>
          </a:xfrm>
          <a:custGeom>
            <a:avLst/>
            <a:gdLst/>
            <a:ahLst/>
            <a:cxnLst/>
            <a:rect l="l" t="t" r="r" b="b"/>
            <a:pathLst>
              <a:path w="2219960" h="43180">
                <a:moveTo>
                  <a:pt x="2219587" y="0"/>
                </a:moveTo>
                <a:lnTo>
                  <a:pt x="0" y="0"/>
                </a:lnTo>
                <a:lnTo>
                  <a:pt x="0" y="42838"/>
                </a:lnTo>
                <a:lnTo>
                  <a:pt x="2219587" y="42838"/>
                </a:lnTo>
                <a:lnTo>
                  <a:pt x="2219587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893" y="1076229"/>
            <a:ext cx="43180" cy="174625"/>
          </a:xfrm>
          <a:custGeom>
            <a:avLst/>
            <a:gdLst/>
            <a:ahLst/>
            <a:cxnLst/>
            <a:rect l="l" t="t" r="r" b="b"/>
            <a:pathLst>
              <a:path w="43180" h="174625">
                <a:moveTo>
                  <a:pt x="42838" y="0"/>
                </a:moveTo>
                <a:lnTo>
                  <a:pt x="0" y="0"/>
                </a:lnTo>
                <a:lnTo>
                  <a:pt x="0" y="174438"/>
                </a:lnTo>
                <a:lnTo>
                  <a:pt x="42838" y="174438"/>
                </a:lnTo>
                <a:lnTo>
                  <a:pt x="42838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83928" y="1076229"/>
            <a:ext cx="43180" cy="174625"/>
          </a:xfrm>
          <a:custGeom>
            <a:avLst/>
            <a:gdLst/>
            <a:ahLst/>
            <a:cxnLst/>
            <a:rect l="l" t="t" r="r" b="b"/>
            <a:pathLst>
              <a:path w="43180" h="174625">
                <a:moveTo>
                  <a:pt x="42838" y="0"/>
                </a:moveTo>
                <a:lnTo>
                  <a:pt x="0" y="0"/>
                </a:lnTo>
                <a:lnTo>
                  <a:pt x="0" y="174438"/>
                </a:lnTo>
                <a:lnTo>
                  <a:pt x="42838" y="174438"/>
                </a:lnTo>
                <a:lnTo>
                  <a:pt x="42838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9454" y="308577"/>
            <a:ext cx="1309370" cy="984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50" spc="50" dirty="0">
                <a:solidFill>
                  <a:srgbClr val="B65341"/>
                </a:solidFill>
              </a:rPr>
              <a:t>CONCLUSION:</a:t>
            </a:r>
            <a:r>
              <a:rPr sz="450" spc="10" dirty="0">
                <a:solidFill>
                  <a:srgbClr val="B65341"/>
                </a:solidFill>
              </a:rPr>
              <a:t> </a:t>
            </a:r>
            <a:r>
              <a:rPr sz="450" spc="35" dirty="0">
                <a:solidFill>
                  <a:srgbClr val="B65341"/>
                </a:solidFill>
              </a:rPr>
              <a:t>CULTIVATING</a:t>
            </a:r>
            <a:r>
              <a:rPr sz="450" spc="10" dirty="0">
                <a:solidFill>
                  <a:srgbClr val="B65341"/>
                </a:solidFill>
              </a:rPr>
              <a:t> </a:t>
            </a:r>
            <a:r>
              <a:rPr sz="450" spc="45" dirty="0">
                <a:solidFill>
                  <a:srgbClr val="B65341"/>
                </a:solidFill>
              </a:rPr>
              <a:t>THE</a:t>
            </a:r>
            <a:r>
              <a:rPr sz="450" spc="15" dirty="0">
                <a:solidFill>
                  <a:srgbClr val="B65341"/>
                </a:solidFill>
              </a:rPr>
              <a:t> </a:t>
            </a:r>
            <a:r>
              <a:rPr sz="450" spc="35" dirty="0">
                <a:solidFill>
                  <a:srgbClr val="B65341"/>
                </a:solidFill>
              </a:rPr>
              <a:t>FUTURE</a:t>
            </a:r>
            <a:endParaRPr sz="450"/>
          </a:p>
        </p:txBody>
      </p:sp>
      <p:sp>
        <p:nvSpPr>
          <p:cNvPr id="6" name="object 6"/>
          <p:cNvSpPr txBox="1"/>
          <p:nvPr/>
        </p:nvSpPr>
        <p:spPr>
          <a:xfrm>
            <a:off x="439142" y="464605"/>
            <a:ext cx="1351280" cy="228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635" algn="ctr">
              <a:lnSpc>
                <a:spcPct val="110800"/>
              </a:lnSpc>
              <a:spcBef>
                <a:spcPts val="95"/>
              </a:spcBef>
            </a:pP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The fusion </a:t>
            </a:r>
            <a:r>
              <a:rPr sz="300" spc="15" dirty="0">
                <a:solidFill>
                  <a:srgbClr val="424242"/>
                </a:solidFill>
                <a:latin typeface="Verdana"/>
                <a:cs typeface="Verdana"/>
              </a:rPr>
              <a:t>of </a:t>
            </a: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technology </a:t>
            </a:r>
            <a:r>
              <a:rPr sz="300" spc="10" dirty="0">
                <a:solidFill>
                  <a:srgbClr val="424242"/>
                </a:solidFill>
                <a:latin typeface="Verdana"/>
                <a:cs typeface="Verdana"/>
              </a:rPr>
              <a:t>and </a:t>
            </a: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plant </a:t>
            </a:r>
            <a:r>
              <a:rPr sz="300" spc="10" dirty="0">
                <a:solidFill>
                  <a:srgbClr val="424242"/>
                </a:solidFill>
                <a:latin typeface="Verdana"/>
                <a:cs typeface="Verdana"/>
              </a:rPr>
              <a:t>care </a:t>
            </a: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opens </a:t>
            </a:r>
            <a:r>
              <a:rPr sz="300" dirty="0">
                <a:solidFill>
                  <a:srgbClr val="424242"/>
                </a:solidFill>
                <a:latin typeface="Verdana"/>
                <a:cs typeface="Verdana"/>
              </a:rPr>
              <a:t>new horizons </a:t>
            </a:r>
            <a:r>
              <a:rPr sz="300" spc="10" dirty="0">
                <a:solidFill>
                  <a:srgbClr val="424242"/>
                </a:solidFill>
                <a:latin typeface="Verdana"/>
                <a:cs typeface="Verdana"/>
              </a:rPr>
              <a:t>for </a:t>
            </a:r>
            <a:r>
              <a:rPr sz="300" spc="15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300" dirty="0">
                <a:solidFill>
                  <a:srgbClr val="424242"/>
                </a:solidFill>
                <a:latin typeface="Verdana"/>
                <a:cs typeface="Verdana"/>
              </a:rPr>
              <a:t>sustainable </a:t>
            </a:r>
            <a:r>
              <a:rPr sz="300" spc="-5" dirty="0">
                <a:solidFill>
                  <a:srgbClr val="424242"/>
                </a:solidFill>
                <a:latin typeface="Verdana"/>
                <a:cs typeface="Verdana"/>
              </a:rPr>
              <a:t>cultivation. </a:t>
            </a:r>
            <a:r>
              <a:rPr sz="300" dirty="0">
                <a:solidFill>
                  <a:srgbClr val="424242"/>
                </a:solidFill>
                <a:latin typeface="Verdana"/>
                <a:cs typeface="Verdana"/>
              </a:rPr>
              <a:t>Let's continue </a:t>
            </a: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to </a:t>
            </a:r>
            <a:r>
              <a:rPr sz="300" dirty="0">
                <a:solidFill>
                  <a:srgbClr val="424242"/>
                </a:solidFill>
                <a:latin typeface="Verdana"/>
                <a:cs typeface="Verdana"/>
              </a:rPr>
              <a:t>innovate </a:t>
            </a:r>
            <a:r>
              <a:rPr sz="300" spc="10" dirty="0">
                <a:solidFill>
                  <a:srgbClr val="424242"/>
                </a:solidFill>
                <a:latin typeface="Verdana"/>
                <a:cs typeface="Verdana"/>
              </a:rPr>
              <a:t>and embrace </a:t>
            </a:r>
            <a:r>
              <a:rPr sz="300" dirty="0">
                <a:solidFill>
                  <a:srgbClr val="424242"/>
                </a:solidFill>
                <a:latin typeface="Verdana"/>
                <a:cs typeface="Verdana"/>
              </a:rPr>
              <a:t>the </a:t>
            </a: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300" dirty="0">
                <a:solidFill>
                  <a:srgbClr val="424242"/>
                </a:solidFill>
                <a:latin typeface="Verdana"/>
                <a:cs typeface="Verdana"/>
              </a:rPr>
              <a:t>potential </a:t>
            </a:r>
            <a:r>
              <a:rPr sz="300" spc="15" dirty="0">
                <a:solidFill>
                  <a:srgbClr val="424242"/>
                </a:solidFill>
                <a:latin typeface="Verdana"/>
                <a:cs typeface="Verdana"/>
              </a:rPr>
              <a:t>of </a:t>
            </a: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automated </a:t>
            </a:r>
            <a:r>
              <a:rPr sz="300" dirty="0">
                <a:solidFill>
                  <a:srgbClr val="424242"/>
                </a:solidFill>
                <a:latin typeface="Verdana"/>
                <a:cs typeface="Verdana"/>
              </a:rPr>
              <a:t>systems </a:t>
            </a: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to create </a:t>
            </a:r>
            <a:r>
              <a:rPr sz="300" spc="20" dirty="0">
                <a:solidFill>
                  <a:srgbClr val="424242"/>
                </a:solidFill>
                <a:latin typeface="Verdana"/>
                <a:cs typeface="Verdana"/>
              </a:rPr>
              <a:t>a </a:t>
            </a:r>
            <a:r>
              <a:rPr sz="300" dirty="0">
                <a:solidFill>
                  <a:srgbClr val="424242"/>
                </a:solidFill>
                <a:latin typeface="Verdana"/>
                <a:cs typeface="Verdana"/>
              </a:rPr>
              <a:t>thriving </a:t>
            </a:r>
            <a:r>
              <a:rPr sz="300" spc="10" dirty="0">
                <a:solidFill>
                  <a:srgbClr val="424242"/>
                </a:solidFill>
                <a:latin typeface="Verdana"/>
                <a:cs typeface="Verdana"/>
              </a:rPr>
              <a:t>and </a:t>
            </a: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eco- </a:t>
            </a:r>
            <a:r>
              <a:rPr sz="300" spc="1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300" spc="5" dirty="0">
                <a:solidFill>
                  <a:srgbClr val="424242"/>
                </a:solidFill>
                <a:latin typeface="Verdana"/>
                <a:cs typeface="Verdana"/>
              </a:rPr>
              <a:t>conscious</a:t>
            </a:r>
            <a:r>
              <a:rPr sz="300" spc="-20" dirty="0">
                <a:solidFill>
                  <a:srgbClr val="424242"/>
                </a:solidFill>
                <a:latin typeface="Verdana"/>
                <a:cs typeface="Verdana"/>
              </a:rPr>
              <a:t> </a:t>
            </a:r>
            <a:r>
              <a:rPr sz="300" spc="-5" dirty="0">
                <a:solidFill>
                  <a:srgbClr val="424242"/>
                </a:solidFill>
                <a:latin typeface="Verdana"/>
                <a:cs typeface="Verdana"/>
              </a:rPr>
              <a:t>future.</a:t>
            </a:r>
            <a:endParaRPr sz="3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4">
            <a:extLst>
              <a:ext uri="{FF2B5EF4-FFF2-40B4-BE49-F238E27FC236}">
                <a16:creationId xmlns:a16="http://schemas.microsoft.com/office/drawing/2014/main" id="{1BB66AAB-F57F-E947-9F58-9D47115394D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1486" y="527307"/>
            <a:ext cx="1111675" cy="731134"/>
          </a:xfrm>
          <a:prstGeom prst="rect">
            <a:avLst/>
          </a:prstGeom>
        </p:spPr>
      </p:pic>
      <p:sp>
        <p:nvSpPr>
          <p:cNvPr id="2" name="object 2"/>
          <p:cNvSpPr/>
          <p:nvPr/>
        </p:nvSpPr>
        <p:spPr>
          <a:xfrm>
            <a:off x="2183321" y="842808"/>
            <a:ext cx="43180" cy="407034"/>
          </a:xfrm>
          <a:custGeom>
            <a:avLst/>
            <a:gdLst/>
            <a:ahLst/>
            <a:cxnLst/>
            <a:rect l="l" t="t" r="r" b="b"/>
            <a:pathLst>
              <a:path w="43180" h="407034">
                <a:moveTo>
                  <a:pt x="42838" y="0"/>
                </a:moveTo>
                <a:lnTo>
                  <a:pt x="0" y="0"/>
                </a:lnTo>
                <a:lnTo>
                  <a:pt x="0" y="406621"/>
                </a:lnTo>
                <a:lnTo>
                  <a:pt x="42838" y="406621"/>
                </a:lnTo>
                <a:lnTo>
                  <a:pt x="42838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85331" y="0"/>
            <a:ext cx="1611630" cy="43180"/>
          </a:xfrm>
          <a:custGeom>
            <a:avLst/>
            <a:gdLst/>
            <a:ahLst/>
            <a:cxnLst/>
            <a:rect l="l" t="t" r="r" b="b"/>
            <a:pathLst>
              <a:path w="1611630" h="43180">
                <a:moveTo>
                  <a:pt x="1611130" y="0"/>
                </a:moveTo>
                <a:lnTo>
                  <a:pt x="0" y="0"/>
                </a:lnTo>
                <a:lnTo>
                  <a:pt x="0" y="42838"/>
                </a:lnTo>
                <a:lnTo>
                  <a:pt x="1611130" y="42838"/>
                </a:lnTo>
                <a:lnTo>
                  <a:pt x="1611130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-101600" y="261620"/>
            <a:ext cx="1040463" cy="900430"/>
            <a:chOff x="2893" y="228806"/>
            <a:chExt cx="1040463" cy="900430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1124" y="228806"/>
              <a:ext cx="902232" cy="90043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893" y="305932"/>
              <a:ext cx="805613" cy="686906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889000" y="36195"/>
            <a:ext cx="984885" cy="481670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2700" marR="5080" indent="-635" algn="ctr">
              <a:lnSpc>
                <a:spcPts val="740"/>
              </a:lnSpc>
              <a:spcBef>
                <a:spcPts val="250"/>
              </a:spcBef>
            </a:pPr>
            <a:r>
              <a:rPr sz="750" b="1" spc="-10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WATERING</a:t>
            </a:r>
            <a:r>
              <a:rPr sz="750" b="1" spc="20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 </a:t>
            </a:r>
            <a:r>
              <a:rPr sz="750" b="1" spc="5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THE </a:t>
            </a:r>
            <a:r>
              <a:rPr sz="750" b="1" spc="10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 </a:t>
            </a:r>
            <a:r>
              <a:rPr sz="750" b="1" spc="-30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FUTURE: </a:t>
            </a:r>
            <a:r>
              <a:rPr sz="750" b="1" spc="-25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 </a:t>
            </a:r>
            <a:r>
              <a:rPr sz="750" b="1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HARNESSING </a:t>
            </a:r>
            <a:r>
              <a:rPr sz="750" b="1" spc="5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 </a:t>
            </a:r>
            <a:r>
              <a:rPr sz="750" b="1" spc="15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TECHNOLOGY </a:t>
            </a:r>
            <a:r>
              <a:rPr sz="750" b="1" spc="-5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FOR </a:t>
            </a:r>
            <a:r>
              <a:rPr sz="750" b="1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 </a:t>
            </a:r>
            <a:r>
              <a:rPr sz="750" b="1" spc="-5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AUTOMATED </a:t>
            </a:r>
            <a:r>
              <a:rPr sz="750" b="1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PLANT </a:t>
            </a:r>
            <a:r>
              <a:rPr sz="750" b="1" spc="-195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 </a:t>
            </a:r>
            <a:r>
              <a:rPr sz="750" b="1" spc="-30" dirty="0">
                <a:solidFill>
                  <a:srgbClr val="424242"/>
                </a:solidFill>
                <a:latin typeface="Algerian" panose="04020705040A02060702" pitchFamily="82" charset="0"/>
                <a:cs typeface="Arial"/>
              </a:rPr>
              <a:t>CARE</a:t>
            </a:r>
            <a:endParaRPr sz="750" dirty="0">
              <a:latin typeface="Algerian" panose="04020705040A02060702" pitchFamily="82" charset="0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44" y="166402"/>
            <a:ext cx="984729" cy="89962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61649" y="253713"/>
            <a:ext cx="874394" cy="984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50" spc="70" dirty="0"/>
              <a:t>WELCOME</a:t>
            </a:r>
            <a:r>
              <a:rPr sz="450" dirty="0"/>
              <a:t> </a:t>
            </a:r>
            <a:r>
              <a:rPr sz="450" spc="40" dirty="0"/>
              <a:t>TO</a:t>
            </a:r>
            <a:r>
              <a:rPr sz="450" dirty="0"/>
              <a:t> </a:t>
            </a:r>
            <a:r>
              <a:rPr sz="450" spc="45" dirty="0"/>
              <a:t>THE</a:t>
            </a:r>
            <a:r>
              <a:rPr sz="450" spc="5" dirty="0"/>
              <a:t> </a:t>
            </a:r>
            <a:r>
              <a:rPr sz="450" spc="35" dirty="0"/>
              <a:t>FUTURE</a:t>
            </a:r>
            <a:endParaRPr sz="450"/>
          </a:p>
        </p:txBody>
      </p:sp>
      <p:sp>
        <p:nvSpPr>
          <p:cNvPr id="5" name="object 5"/>
          <p:cNvSpPr txBox="1"/>
          <p:nvPr/>
        </p:nvSpPr>
        <p:spPr>
          <a:xfrm>
            <a:off x="1168634" y="334273"/>
            <a:ext cx="822960" cy="40697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algn="ctr">
              <a:lnSpc>
                <a:spcPct val="110300"/>
              </a:lnSpc>
              <a:spcBef>
                <a:spcPts val="50"/>
              </a:spcBef>
            </a:pPr>
            <a:r>
              <a:rPr sz="400" spc="-4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I</a:t>
            </a:r>
            <a:r>
              <a:rPr sz="40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nn</a:t>
            </a:r>
            <a:r>
              <a:rPr sz="400" spc="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o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v</a:t>
            </a:r>
            <a:r>
              <a:rPr sz="400" spc="1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a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ti</a:t>
            </a:r>
            <a:r>
              <a:rPr sz="400" spc="-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v</a:t>
            </a:r>
            <a:r>
              <a:rPr sz="400" spc="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e</a:t>
            </a:r>
            <a:r>
              <a:rPr sz="400" spc="-1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 </a:t>
            </a:r>
            <a:r>
              <a:rPr sz="400" i="1" spc="-2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t</a:t>
            </a:r>
            <a:r>
              <a:rPr sz="400" i="1" spc="-2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ec</a:t>
            </a:r>
            <a:r>
              <a:rPr sz="400" i="1" spc="-3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hn</a:t>
            </a:r>
            <a:r>
              <a:rPr sz="400" i="1" spc="-2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o</a:t>
            </a:r>
            <a:r>
              <a:rPr sz="400" i="1" spc="-1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l</a:t>
            </a:r>
            <a:r>
              <a:rPr sz="400" i="1" spc="-2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o</a:t>
            </a:r>
            <a:r>
              <a:rPr sz="400" i="1" spc="-1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gy</a:t>
            </a:r>
            <a:r>
              <a:rPr sz="400" i="1" spc="-3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 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is</a:t>
            </a:r>
            <a:r>
              <a:rPr sz="400" spc="-1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 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r</a:t>
            </a:r>
            <a:r>
              <a:rPr sz="400" spc="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e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v</a:t>
            </a:r>
            <a:r>
              <a:rPr sz="400" spc="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o</a:t>
            </a:r>
            <a:r>
              <a:rPr sz="40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lution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i</a:t>
            </a:r>
            <a:r>
              <a:rPr sz="400" spc="-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z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i</a:t>
            </a:r>
            <a:r>
              <a:rPr sz="400" spc="-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n</a:t>
            </a:r>
            <a:r>
              <a:rPr sz="400" spc="1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g  </a:t>
            </a:r>
            <a:r>
              <a:rPr sz="400" spc="5" dirty="0"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automated plant </a:t>
            </a:r>
            <a:r>
              <a:rPr sz="400" spc="-5" dirty="0"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care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. </a:t>
            </a:r>
            <a:r>
              <a:rPr sz="40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Let's explore </a:t>
            </a:r>
            <a:r>
              <a:rPr sz="400" spc="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how </a:t>
            </a:r>
            <a:r>
              <a:rPr sz="400" spc="-9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we </a:t>
            </a:r>
            <a:r>
              <a:rPr sz="400" spc="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can 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utilize </a:t>
            </a:r>
            <a:r>
              <a:rPr sz="40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these </a:t>
            </a:r>
            <a:r>
              <a:rPr sz="400" spc="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advancements to </a:t>
            </a:r>
            <a:r>
              <a:rPr sz="400" spc="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create </a:t>
            </a:r>
            <a:r>
              <a:rPr sz="400" spc="2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a </a:t>
            </a:r>
            <a:r>
              <a:rPr sz="40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sustainable </a:t>
            </a:r>
            <a:r>
              <a:rPr sz="400" spc="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and </a:t>
            </a:r>
            <a:r>
              <a:rPr sz="400" spc="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e</a:t>
            </a:r>
            <a:r>
              <a:rPr sz="400" spc="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cient </a:t>
            </a:r>
            <a:r>
              <a:rPr sz="400" spc="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future </a:t>
            </a:r>
            <a:r>
              <a:rPr sz="400" spc="-9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 </a:t>
            </a:r>
            <a:r>
              <a:rPr sz="400" spc="1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for</a:t>
            </a:r>
            <a:r>
              <a:rPr sz="400" spc="-20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 </a:t>
            </a:r>
            <a:r>
              <a:rPr sz="400" spc="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plant</a:t>
            </a:r>
            <a:r>
              <a:rPr sz="400" spc="-1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 </a:t>
            </a:r>
            <a:r>
              <a:rPr sz="400" spc="-5" dirty="0">
                <a:solidFill>
                  <a:srgbClr val="B65341"/>
                </a:solidFill>
                <a:latin typeface="Arial Rounded MT Bold" panose="020F0704030504030204" pitchFamily="34" charset="0"/>
                <a:ea typeface="UD Digi Kyokasho NK-R" panose="02020400000000000000" pitchFamily="18" charset="-128"/>
                <a:cs typeface="Verdana"/>
              </a:rPr>
              <a:t>cultivation.</a:t>
            </a:r>
            <a:endParaRPr sz="400" dirty="0">
              <a:latin typeface="Arial Rounded MT Bold" panose="020F0704030504030204" pitchFamily="34" charset="0"/>
              <a:ea typeface="UD Digi Kyokasho NK-R" panose="02020400000000000000" pitchFamily="18" charset="-128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object 2">
            <a:extLst>
              <a:ext uri="{FF2B5EF4-FFF2-40B4-BE49-F238E27FC236}">
                <a16:creationId xmlns:a16="http://schemas.microsoft.com/office/drawing/2014/main" id="{791C19A4-7D74-5561-BC82-79465C8C1067}"/>
              </a:ext>
            </a:extLst>
          </p:cNvPr>
          <p:cNvGrpSpPr/>
          <p:nvPr/>
        </p:nvGrpSpPr>
        <p:grpSpPr>
          <a:xfrm>
            <a:off x="599343" y="3259"/>
            <a:ext cx="1656533" cy="946221"/>
            <a:chOff x="776196" y="-337465"/>
            <a:chExt cx="2462880" cy="1431245"/>
          </a:xfrm>
        </p:grpSpPr>
        <p:pic>
          <p:nvPicPr>
            <p:cNvPr id="11" name="object 3">
              <a:extLst>
                <a:ext uri="{FF2B5EF4-FFF2-40B4-BE49-F238E27FC236}">
                  <a16:creationId xmlns:a16="http://schemas.microsoft.com/office/drawing/2014/main" id="{1E8793B6-F457-7A63-7193-B682EA80B508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09179" y="-337465"/>
              <a:ext cx="2396915" cy="1404312"/>
            </a:xfrm>
            <a:prstGeom prst="rect">
              <a:avLst/>
            </a:prstGeom>
          </p:spPr>
        </p:pic>
        <p:sp>
          <p:nvSpPr>
            <p:cNvPr id="12" name="object 4">
              <a:extLst>
                <a:ext uri="{FF2B5EF4-FFF2-40B4-BE49-F238E27FC236}">
                  <a16:creationId xmlns:a16="http://schemas.microsoft.com/office/drawing/2014/main" id="{F1B31229-984F-4FCB-A683-9045F8FDE2A6}"/>
                </a:ext>
              </a:extLst>
            </p:cNvPr>
            <p:cNvSpPr/>
            <p:nvPr/>
          </p:nvSpPr>
          <p:spPr>
            <a:xfrm>
              <a:off x="776196" y="-223656"/>
              <a:ext cx="2462880" cy="1317436"/>
            </a:xfrm>
            <a:custGeom>
              <a:avLst/>
              <a:gdLst/>
              <a:ahLst/>
              <a:cxnLst/>
              <a:rect l="l" t="t" r="r" b="b"/>
              <a:pathLst>
                <a:path w="2223770" h="1249680">
                  <a:moveTo>
                    <a:pt x="42837" y="0"/>
                  </a:moveTo>
                  <a:lnTo>
                    <a:pt x="0" y="0"/>
                  </a:lnTo>
                  <a:lnTo>
                    <a:pt x="0" y="347408"/>
                  </a:lnTo>
                  <a:lnTo>
                    <a:pt x="42837" y="347408"/>
                  </a:lnTo>
                  <a:lnTo>
                    <a:pt x="42837" y="0"/>
                  </a:lnTo>
                  <a:close/>
                </a:path>
                <a:path w="2223770" h="1249680">
                  <a:moveTo>
                    <a:pt x="2223338" y="1207833"/>
                  </a:moveTo>
                  <a:lnTo>
                    <a:pt x="0" y="1207833"/>
                  </a:lnTo>
                  <a:lnTo>
                    <a:pt x="0" y="1249210"/>
                  </a:lnTo>
                  <a:lnTo>
                    <a:pt x="2223338" y="1249210"/>
                  </a:lnTo>
                  <a:lnTo>
                    <a:pt x="2223338" y="1207833"/>
                  </a:lnTo>
                  <a:close/>
                </a:path>
                <a:path w="2223770" h="1249680">
                  <a:moveTo>
                    <a:pt x="2223338" y="12"/>
                  </a:moveTo>
                  <a:lnTo>
                    <a:pt x="2183168" y="12"/>
                  </a:lnTo>
                  <a:lnTo>
                    <a:pt x="2183168" y="172923"/>
                  </a:lnTo>
                  <a:lnTo>
                    <a:pt x="2223338" y="172923"/>
                  </a:lnTo>
                  <a:lnTo>
                    <a:pt x="2223338" y="12"/>
                  </a:lnTo>
                  <a:close/>
                </a:path>
              </a:pathLst>
            </a:custGeom>
            <a:solidFill>
              <a:srgbClr val="DB7462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656A6F64-2DD3-8716-66A4-DA6383EC9C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8767823"/>
              </p:ext>
            </p:extLst>
          </p:nvPr>
        </p:nvGraphicFramePr>
        <p:xfrm>
          <a:off x="-6985" y="5477"/>
          <a:ext cx="1106805" cy="1718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1041400" y="939955"/>
            <a:ext cx="1001394" cy="3181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-635" algn="ctr">
              <a:lnSpc>
                <a:spcPct val="109700"/>
              </a:lnSpc>
              <a:spcBef>
                <a:spcPts val="90"/>
              </a:spcBef>
            </a:pP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Automated systems provide precise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dirty="0">
                <a:latin typeface="Verdana"/>
                <a:cs typeface="Verdana"/>
              </a:rPr>
              <a:t>watering schedules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and </a:t>
            </a: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nutrient delivery,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ensuring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optimal plant </a:t>
            </a:r>
            <a:r>
              <a:rPr sz="350" spc="-10" dirty="0">
                <a:solidFill>
                  <a:srgbClr val="B65341"/>
                </a:solidFill>
                <a:latin typeface="Verdana"/>
                <a:cs typeface="Verdana"/>
              </a:rPr>
              <a:t>health. </a:t>
            </a: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This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reduces </a:t>
            </a:r>
            <a:r>
              <a:rPr sz="350" spc="-110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manual labor and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allows </a:t>
            </a:r>
            <a:r>
              <a:rPr sz="350" spc="10" dirty="0">
                <a:solidFill>
                  <a:srgbClr val="B65341"/>
                </a:solidFill>
                <a:latin typeface="Verdana"/>
                <a:cs typeface="Verdana"/>
              </a:rPr>
              <a:t>for </a:t>
            </a:r>
            <a:r>
              <a:rPr sz="350" dirty="0">
                <a:latin typeface="Verdana"/>
                <a:cs typeface="Verdana"/>
              </a:rPr>
              <a:t>remote </a:t>
            </a:r>
            <a:r>
              <a:rPr sz="350" spc="5" dirty="0">
                <a:latin typeface="Verdana"/>
                <a:cs typeface="Verdana"/>
              </a:rPr>
              <a:t> </a:t>
            </a:r>
            <a:r>
              <a:rPr sz="350" dirty="0">
                <a:latin typeface="Verdana"/>
                <a:cs typeface="Verdana"/>
              </a:rPr>
              <a:t>monitoring</a:t>
            </a:r>
            <a:r>
              <a:rPr sz="350" spc="-25" dirty="0">
                <a:latin typeface="Verdana"/>
                <a:cs typeface="Verdana"/>
              </a:rPr>
              <a:t>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and</a:t>
            </a:r>
            <a:r>
              <a:rPr sz="350" spc="-20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control.</a:t>
            </a:r>
            <a:endParaRPr sz="350" dirty="0">
              <a:latin typeface="Verdana"/>
              <a:cs typeface="Verdana"/>
            </a:endParaRPr>
          </a:p>
        </p:txBody>
      </p:sp>
      <p:grpSp>
        <p:nvGrpSpPr>
          <p:cNvPr id="2" name="object 2"/>
          <p:cNvGrpSpPr/>
          <p:nvPr/>
        </p:nvGrpSpPr>
        <p:grpSpPr>
          <a:xfrm>
            <a:off x="-11837" y="781050"/>
            <a:ext cx="660400" cy="474275"/>
            <a:chOff x="2893" y="0"/>
            <a:chExt cx="2223770" cy="1249680"/>
          </a:xfrm>
        </p:grpSpPr>
        <p:pic>
          <p:nvPicPr>
            <p:cNvPr id="3" name="object 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525" y="0"/>
              <a:ext cx="2211704" cy="1240452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2040" y="16310"/>
              <a:ext cx="1841897" cy="114890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882" y="0"/>
              <a:ext cx="2223770" cy="1249680"/>
            </a:xfrm>
            <a:custGeom>
              <a:avLst/>
              <a:gdLst/>
              <a:ahLst/>
              <a:cxnLst/>
              <a:rect l="l" t="t" r="r" b="b"/>
              <a:pathLst>
                <a:path w="2223770" h="1249680">
                  <a:moveTo>
                    <a:pt x="42837" y="0"/>
                  </a:moveTo>
                  <a:lnTo>
                    <a:pt x="0" y="0"/>
                  </a:lnTo>
                  <a:lnTo>
                    <a:pt x="0" y="347408"/>
                  </a:lnTo>
                  <a:lnTo>
                    <a:pt x="42837" y="347408"/>
                  </a:lnTo>
                  <a:lnTo>
                    <a:pt x="42837" y="0"/>
                  </a:lnTo>
                  <a:close/>
                </a:path>
                <a:path w="2223770" h="1249680">
                  <a:moveTo>
                    <a:pt x="2223338" y="1207833"/>
                  </a:moveTo>
                  <a:lnTo>
                    <a:pt x="0" y="1207833"/>
                  </a:lnTo>
                  <a:lnTo>
                    <a:pt x="0" y="1249210"/>
                  </a:lnTo>
                  <a:lnTo>
                    <a:pt x="2223338" y="1249210"/>
                  </a:lnTo>
                  <a:lnTo>
                    <a:pt x="2223338" y="1207833"/>
                  </a:lnTo>
                  <a:close/>
                </a:path>
                <a:path w="2223770" h="1249680">
                  <a:moveTo>
                    <a:pt x="2223338" y="12"/>
                  </a:moveTo>
                  <a:lnTo>
                    <a:pt x="2183168" y="12"/>
                  </a:lnTo>
                  <a:lnTo>
                    <a:pt x="2183168" y="172923"/>
                  </a:lnTo>
                  <a:lnTo>
                    <a:pt x="2223338" y="172923"/>
                  </a:lnTo>
                  <a:lnTo>
                    <a:pt x="2223338" y="12"/>
                  </a:lnTo>
                  <a:close/>
                </a:path>
              </a:pathLst>
            </a:custGeom>
            <a:solidFill>
              <a:srgbClr val="DB74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ject 3">
            <a:extLst>
              <a:ext uri="{FF2B5EF4-FFF2-40B4-BE49-F238E27FC236}">
                <a16:creationId xmlns:a16="http://schemas.microsoft.com/office/drawing/2014/main" id="{1B5A029C-3919-558A-76E3-D9F981763F5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6" y="315106"/>
            <a:ext cx="1198324" cy="761709"/>
          </a:xfrm>
          <a:prstGeom prst="rect">
            <a:avLst/>
          </a:prstGeom>
        </p:spPr>
      </p:pic>
      <p:pic>
        <p:nvPicPr>
          <p:cNvPr id="11" name="object 3">
            <a:extLst>
              <a:ext uri="{FF2B5EF4-FFF2-40B4-BE49-F238E27FC236}">
                <a16:creationId xmlns:a16="http://schemas.microsoft.com/office/drawing/2014/main" id="{8B4BA290-6C19-998C-6DDE-853CA045DE0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19198" y="1563"/>
            <a:ext cx="1016000" cy="627087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98560" y="628650"/>
            <a:ext cx="1057275" cy="1122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50" spc="60" dirty="0"/>
              <a:t>SENSING</a:t>
            </a:r>
            <a:r>
              <a:rPr sz="650" spc="-10" dirty="0"/>
              <a:t> </a:t>
            </a:r>
            <a:r>
              <a:rPr sz="650" spc="40" dirty="0"/>
              <a:t>PLANT</a:t>
            </a:r>
            <a:r>
              <a:rPr sz="650" spc="-5" dirty="0"/>
              <a:t> </a:t>
            </a:r>
            <a:r>
              <a:rPr sz="650" spc="65" dirty="0"/>
              <a:t>NEEDS</a:t>
            </a:r>
            <a:endParaRPr sz="650" dirty="0"/>
          </a:p>
        </p:txBody>
      </p:sp>
      <p:sp>
        <p:nvSpPr>
          <p:cNvPr id="9" name="object 9"/>
          <p:cNvSpPr txBox="1"/>
          <p:nvPr/>
        </p:nvSpPr>
        <p:spPr>
          <a:xfrm>
            <a:off x="1178875" y="781050"/>
            <a:ext cx="1016000" cy="30226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-635" algn="ctr">
              <a:lnSpc>
                <a:spcPct val="109700"/>
              </a:lnSpc>
              <a:spcBef>
                <a:spcPts val="90"/>
              </a:spcBef>
            </a:pP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Sensors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detect</a:t>
            </a:r>
            <a:r>
              <a:rPr sz="350" spc="10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spc="-5" dirty="0">
                <a:latin typeface="Verdana"/>
                <a:cs typeface="Verdana"/>
              </a:rPr>
              <a:t>moisture</a:t>
            </a:r>
            <a:r>
              <a:rPr sz="350" spc="10" dirty="0">
                <a:latin typeface="Verdana"/>
                <a:cs typeface="Verdana"/>
              </a:rPr>
              <a:t> </a:t>
            </a:r>
            <a:r>
              <a:rPr sz="350" spc="-10" dirty="0">
                <a:latin typeface="Verdana"/>
                <a:cs typeface="Verdana"/>
              </a:rPr>
              <a:t>levels</a:t>
            </a:r>
            <a:r>
              <a:rPr sz="350" spc="-10" dirty="0">
                <a:solidFill>
                  <a:srgbClr val="B65341"/>
                </a:solidFill>
                <a:latin typeface="Verdana"/>
                <a:cs typeface="Verdana"/>
              </a:rPr>
              <a:t>,</a:t>
            </a:r>
            <a:r>
              <a:rPr sz="350" spc="10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light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spc="-10" dirty="0">
                <a:solidFill>
                  <a:srgbClr val="B65341"/>
                </a:solidFill>
                <a:latin typeface="Verdana"/>
                <a:cs typeface="Verdana"/>
              </a:rPr>
              <a:t>intensity,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and </a:t>
            </a: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temperature,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enabling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personalized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care </a:t>
            </a:r>
            <a:r>
              <a:rPr sz="350" spc="10" dirty="0">
                <a:solidFill>
                  <a:srgbClr val="B65341"/>
                </a:solidFill>
                <a:latin typeface="Verdana"/>
                <a:cs typeface="Verdana"/>
              </a:rPr>
              <a:t>for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each </a:t>
            </a:r>
            <a:r>
              <a:rPr sz="350" spc="-10" dirty="0">
                <a:solidFill>
                  <a:srgbClr val="B65341"/>
                </a:solidFill>
                <a:latin typeface="Verdana"/>
                <a:cs typeface="Verdana"/>
              </a:rPr>
              <a:t>plant. </a:t>
            </a: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This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data- </a:t>
            </a:r>
            <a:r>
              <a:rPr sz="350" spc="-110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driven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approach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enhances </a:t>
            </a:r>
            <a:r>
              <a:rPr sz="350" spc="5" dirty="0">
                <a:solidFill>
                  <a:srgbClr val="B65341"/>
                </a:solidFill>
                <a:latin typeface="Verdana"/>
                <a:cs typeface="Verdana"/>
              </a:rPr>
              <a:t>and </a:t>
            </a:r>
            <a:r>
              <a:rPr sz="350" spc="10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dirty="0">
                <a:solidFill>
                  <a:srgbClr val="B65341"/>
                </a:solidFill>
                <a:latin typeface="Verdana"/>
                <a:cs typeface="Verdana"/>
              </a:rPr>
              <a:t>plant</a:t>
            </a:r>
            <a:r>
              <a:rPr sz="350" spc="-25" dirty="0">
                <a:solidFill>
                  <a:srgbClr val="B65341"/>
                </a:solidFill>
                <a:latin typeface="Verdana"/>
                <a:cs typeface="Verdana"/>
              </a:rPr>
              <a:t> </a:t>
            </a:r>
            <a:r>
              <a:rPr sz="350" spc="-5" dirty="0">
                <a:solidFill>
                  <a:srgbClr val="B65341"/>
                </a:solidFill>
                <a:latin typeface="Verdana"/>
                <a:cs typeface="Verdana"/>
              </a:rPr>
              <a:t>growth.</a:t>
            </a:r>
            <a:endParaRPr sz="3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7F132AE-9CC5-035F-2308-B5ACEB46C518}"/>
              </a:ext>
            </a:extLst>
          </p:cNvPr>
          <p:cNvSpPr txBox="1"/>
          <p:nvPr/>
        </p:nvSpPr>
        <p:spPr>
          <a:xfrm>
            <a:off x="1377950" y="400050"/>
            <a:ext cx="813435" cy="46102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60325">
              <a:lnSpc>
                <a:spcPct val="100000"/>
              </a:lnSpc>
              <a:spcBef>
                <a:spcPts val="135"/>
              </a:spcBef>
            </a:pPr>
            <a:r>
              <a:rPr sz="4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Delve into the world </a:t>
            </a:r>
            <a:r>
              <a:rPr sz="400" spc="-25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of</a:t>
            </a:r>
            <a:r>
              <a:rPr lang="en-IN" sz="400" spc="-25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 plant</a:t>
            </a:r>
            <a:r>
              <a:rPr sz="400" spc="-45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,</a:t>
            </a:r>
            <a:endParaRPr lang="en-IN" sz="400" spc="-45" dirty="0">
              <a:solidFill>
                <a:srgbClr val="B65341"/>
              </a:solidFill>
              <a:latin typeface="UD Digi Kyokasho NK-B" panose="02020700000000000000" pitchFamily="18" charset="-128"/>
              <a:ea typeface="UD Digi Kyokasho NK-B" panose="02020700000000000000" pitchFamily="18" charset="-128"/>
              <a:cs typeface="Verdana"/>
            </a:endParaRPr>
          </a:p>
          <a:p>
            <a:pPr marL="60325">
              <a:lnSpc>
                <a:spcPct val="100000"/>
              </a:lnSpc>
              <a:spcBef>
                <a:spcPts val="135"/>
              </a:spcBef>
            </a:pPr>
            <a:r>
              <a:rPr lang="en-IN" sz="400" spc="-5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Health monitoring</a:t>
            </a:r>
            <a:r>
              <a:rPr sz="400" spc="-5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where</a:t>
            </a:r>
            <a:r>
              <a:rPr sz="400" spc="-5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spc="-1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advanced</a:t>
            </a:r>
            <a:r>
              <a:rPr sz="400" spc="5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technology</a:t>
            </a:r>
            <a:r>
              <a:rPr sz="400" spc="25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detects</a:t>
            </a:r>
            <a:r>
              <a:rPr sz="400" spc="3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early</a:t>
            </a:r>
            <a:r>
              <a:rPr sz="400" spc="3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spc="-1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signs</a:t>
            </a:r>
            <a:r>
              <a:rPr sz="400" spc="3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of</a:t>
            </a:r>
            <a:r>
              <a:rPr sz="400" spc="3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spc="-1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stress</a:t>
            </a:r>
            <a:r>
              <a:rPr lang="en-IN" sz="400" spc="-10" dirty="0"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or</a:t>
            </a:r>
            <a:r>
              <a:rPr sz="400" spc="2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spc="-1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disease,</a:t>
            </a:r>
            <a:r>
              <a:rPr sz="400" spc="2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allowing</a:t>
            </a:r>
            <a:r>
              <a:rPr sz="400" spc="2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for</a:t>
            </a:r>
            <a:r>
              <a:rPr sz="400" spc="2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spc="-1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proactive</a:t>
            </a:r>
            <a:r>
              <a:rPr lang="en-IN" sz="400" dirty="0"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400" spc="-10" dirty="0">
                <a:solidFill>
                  <a:srgbClr val="B65341"/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intervention.</a:t>
            </a:r>
            <a:endParaRPr sz="400" dirty="0">
              <a:latin typeface="UD Digi Kyokasho NK-B" panose="02020700000000000000" pitchFamily="18" charset="-128"/>
              <a:ea typeface="UD Digi Kyokasho NK-B" panose="02020700000000000000" pitchFamily="18" charset="-128"/>
              <a:cs typeface="Verdana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A01E8574-D228-EF83-9981-A4CD13F280A4}"/>
              </a:ext>
            </a:extLst>
          </p:cNvPr>
          <p:cNvSpPr txBox="1">
            <a:spLocks/>
          </p:cNvSpPr>
          <p:nvPr/>
        </p:nvSpPr>
        <p:spPr>
          <a:xfrm>
            <a:off x="1422400" y="175260"/>
            <a:ext cx="828675" cy="17970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2700" marR="5080" indent="149225">
              <a:lnSpc>
                <a:spcPts val="550"/>
              </a:lnSpc>
              <a:spcBef>
                <a:spcPts val="210"/>
              </a:spcBef>
            </a:pPr>
            <a:r>
              <a:rPr lang="en-IN" sz="550" b="1" kern="0" spc="10" dirty="0">
                <a:solidFill>
                  <a:srgbClr val="424242"/>
                </a:solidFill>
                <a:latin typeface="Trebuchet MS"/>
                <a:cs typeface="Trebuchet MS"/>
              </a:rPr>
              <a:t>SMART</a:t>
            </a:r>
            <a:r>
              <a:rPr lang="en-IN" sz="550" b="1" kern="0" spc="135" dirty="0">
                <a:solidFill>
                  <a:srgbClr val="424242"/>
                </a:solidFill>
                <a:latin typeface="Trebuchet MS"/>
                <a:cs typeface="Trebuchet MS"/>
              </a:rPr>
              <a:t> </a:t>
            </a:r>
            <a:r>
              <a:rPr lang="en-IN" sz="550" b="1" kern="0" spc="-10" dirty="0">
                <a:solidFill>
                  <a:srgbClr val="424242"/>
                </a:solidFill>
                <a:latin typeface="Trebuchet MS"/>
                <a:cs typeface="Trebuchet MS"/>
              </a:rPr>
              <a:t>PLANT</a:t>
            </a:r>
            <a:r>
              <a:rPr lang="en-IN" sz="550" b="1" kern="0" spc="500" dirty="0">
                <a:solidFill>
                  <a:srgbClr val="424242"/>
                </a:solidFill>
                <a:latin typeface="Trebuchet MS"/>
                <a:cs typeface="Trebuchet MS"/>
              </a:rPr>
              <a:t> </a:t>
            </a:r>
            <a:r>
              <a:rPr lang="en-IN" sz="550" b="1" kern="0" spc="10" dirty="0">
                <a:solidFill>
                  <a:srgbClr val="424242"/>
                </a:solidFill>
                <a:latin typeface="Trebuchet MS"/>
                <a:cs typeface="Trebuchet MS"/>
              </a:rPr>
              <a:t>HEALTH</a:t>
            </a:r>
            <a:r>
              <a:rPr lang="en-IN" sz="550" b="1" kern="0" spc="135" dirty="0">
                <a:solidFill>
                  <a:srgbClr val="424242"/>
                </a:solidFill>
                <a:latin typeface="Trebuchet MS"/>
                <a:cs typeface="Trebuchet MS"/>
              </a:rPr>
              <a:t> </a:t>
            </a:r>
            <a:r>
              <a:rPr lang="en-IN" sz="550" b="1" kern="0" spc="45" dirty="0">
                <a:solidFill>
                  <a:srgbClr val="424242"/>
                </a:solidFill>
                <a:latin typeface="Trebuchet MS"/>
                <a:cs typeface="Trebuchet MS"/>
              </a:rPr>
              <a:t>MONITORING</a:t>
            </a:r>
            <a:endParaRPr lang="en-IN" sz="550" kern="0" dirty="0">
              <a:solidFill>
                <a:sysClr val="windowText" lastClr="000000"/>
              </a:solidFill>
              <a:latin typeface="Trebuchet MS"/>
              <a:cs typeface="Trebuchet MS"/>
            </a:endParaRPr>
          </a:p>
        </p:txBody>
      </p:sp>
      <p:pic>
        <p:nvPicPr>
          <p:cNvPr id="7" name="object 7">
            <a:extLst>
              <a:ext uri="{FF2B5EF4-FFF2-40B4-BE49-F238E27FC236}">
                <a16:creationId xmlns:a16="http://schemas.microsoft.com/office/drawing/2014/main" id="{0F01D101-23EF-8A80-8447-11ADF4C6EDA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065" y="171450"/>
            <a:ext cx="1334135" cy="87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374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961" y="165924"/>
            <a:ext cx="1190334" cy="970775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346200" y="323850"/>
            <a:ext cx="831215" cy="431849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51765" marR="130810" algn="ctr">
              <a:lnSpc>
                <a:spcPts val="430"/>
              </a:lnSpc>
              <a:spcBef>
                <a:spcPts val="185"/>
              </a:spcBef>
            </a:pPr>
            <a:r>
              <a:rPr spc="40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S</a:t>
            </a:r>
            <a:r>
              <a:rPr spc="105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M</a:t>
            </a:r>
            <a:r>
              <a:rPr spc="40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AR</a:t>
            </a:r>
            <a:r>
              <a:rPr spc="5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T</a:t>
            </a:r>
            <a:r>
              <a:rPr spc="15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 </a:t>
            </a:r>
            <a:r>
              <a:rPr spc="40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IR</a:t>
            </a:r>
            <a:r>
              <a:rPr spc="50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R</a:t>
            </a:r>
            <a:r>
              <a:rPr spc="25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I</a:t>
            </a:r>
            <a:r>
              <a:rPr spc="60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G</a:t>
            </a:r>
            <a:r>
              <a:rPr spc="15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A</a:t>
            </a:r>
            <a:r>
              <a:rPr spc="35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TI</a:t>
            </a:r>
            <a:r>
              <a:rPr spc="50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O</a:t>
            </a:r>
            <a:r>
              <a:rPr spc="60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N  </a:t>
            </a:r>
            <a:r>
              <a:rPr spc="50" dirty="0">
                <a:solidFill>
                  <a:schemeClr val="accent5">
                    <a:lumMod val="75000"/>
                  </a:schemeClr>
                </a:solidFill>
                <a:latin typeface="Sitka Text Semibold" pitchFamily="2" charset="0"/>
              </a:rPr>
              <a:t>SOLUTIONS</a:t>
            </a:r>
          </a:p>
          <a:p>
            <a:pPr marL="12700" marR="5080" algn="ctr">
              <a:lnSpc>
                <a:spcPct val="111700"/>
              </a:lnSpc>
              <a:spcBef>
                <a:spcPts val="30"/>
              </a:spcBef>
            </a:pPr>
            <a:r>
              <a:rPr sz="300" b="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Smart irrigation systems </a:t>
            </a:r>
            <a:r>
              <a:rPr sz="300" b="0" spc="-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utilize </a:t>
            </a:r>
            <a:r>
              <a:rPr sz="300" b="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real-time </a:t>
            </a:r>
            <a:r>
              <a:rPr sz="300" b="0" spc="-9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spc="1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data</a:t>
            </a:r>
            <a:r>
              <a:rPr sz="300" b="0" spc="2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spc="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to</a:t>
            </a:r>
            <a:r>
              <a:rPr sz="300" b="0" spc="3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deliver</a:t>
            </a:r>
            <a:r>
              <a:rPr sz="300" b="0" spc="2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precise</a:t>
            </a:r>
            <a:r>
              <a:rPr sz="300" b="0" spc="3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spc="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amounts</a:t>
            </a:r>
            <a:r>
              <a:rPr sz="300" b="0" spc="2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spc="1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of </a:t>
            </a:r>
            <a:r>
              <a:rPr sz="300" b="0" spc="2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water, </a:t>
            </a:r>
            <a:r>
              <a:rPr sz="300" b="0" spc="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conserving </a:t>
            </a:r>
            <a:r>
              <a:rPr sz="300" b="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resources </a:t>
            </a:r>
            <a:r>
              <a:rPr sz="300" b="0" spc="1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and </a:t>
            </a:r>
            <a:r>
              <a:rPr sz="300" b="0" spc="1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preventing overwatering. This </a:t>
            </a:r>
            <a:r>
              <a:rPr sz="300" b="0" spc="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promotes </a:t>
            </a:r>
            <a:r>
              <a:rPr sz="300" b="0" spc="1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sustainability </a:t>
            </a:r>
            <a:r>
              <a:rPr sz="300" b="0" spc="1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and </a:t>
            </a:r>
            <a:r>
              <a:rPr sz="300" b="0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environmental </a:t>
            </a:r>
            <a:r>
              <a:rPr sz="300" b="0" spc="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 </a:t>
            </a:r>
            <a:r>
              <a:rPr sz="300" b="0" spc="-5" dirty="0">
                <a:solidFill>
                  <a:schemeClr val="accent2">
                    <a:lumMod val="75000"/>
                  </a:schemeClr>
                </a:solidFill>
                <a:latin typeface="Segoe UI Variable Small Semibol" pitchFamily="2" charset="0"/>
                <a:cs typeface="Verdana"/>
              </a:rPr>
              <a:t>stewardship.</a:t>
            </a:r>
            <a:endParaRPr sz="300" dirty="0">
              <a:solidFill>
                <a:schemeClr val="accent2">
                  <a:lumMod val="75000"/>
                </a:schemeClr>
              </a:solidFill>
              <a:latin typeface="Segoe UI Variable Small Semibol" pitchFamily="2" charset="0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70886" y="1206615"/>
            <a:ext cx="555625" cy="43180"/>
          </a:xfrm>
          <a:custGeom>
            <a:avLst/>
            <a:gdLst/>
            <a:ahLst/>
            <a:cxnLst/>
            <a:rect l="l" t="t" r="r" b="b"/>
            <a:pathLst>
              <a:path w="555625" h="43180">
                <a:moveTo>
                  <a:pt x="555260" y="0"/>
                </a:moveTo>
                <a:lnTo>
                  <a:pt x="0" y="0"/>
                </a:lnTo>
                <a:lnTo>
                  <a:pt x="0" y="42838"/>
                </a:lnTo>
                <a:lnTo>
                  <a:pt x="555260" y="42838"/>
                </a:lnTo>
                <a:lnTo>
                  <a:pt x="555260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70886" y="0"/>
            <a:ext cx="555625" cy="43180"/>
          </a:xfrm>
          <a:custGeom>
            <a:avLst/>
            <a:gdLst/>
            <a:ahLst/>
            <a:cxnLst/>
            <a:rect l="l" t="t" r="r" b="b"/>
            <a:pathLst>
              <a:path w="555625" h="43180">
                <a:moveTo>
                  <a:pt x="555260" y="0"/>
                </a:moveTo>
                <a:lnTo>
                  <a:pt x="0" y="0"/>
                </a:lnTo>
                <a:lnTo>
                  <a:pt x="0" y="42838"/>
                </a:lnTo>
                <a:lnTo>
                  <a:pt x="555260" y="42838"/>
                </a:lnTo>
                <a:lnTo>
                  <a:pt x="555260" y="0"/>
                </a:lnTo>
                <a:close/>
              </a:path>
            </a:pathLst>
          </a:custGeom>
          <a:solidFill>
            <a:srgbClr val="DB7462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03200" y="222101"/>
            <a:ext cx="962303" cy="813097"/>
            <a:chOff x="2896" y="972"/>
            <a:chExt cx="1365885" cy="124904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96" y="972"/>
              <a:ext cx="1365551" cy="124870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2896" y="1499"/>
              <a:ext cx="1365250" cy="1248410"/>
            </a:xfrm>
            <a:custGeom>
              <a:avLst/>
              <a:gdLst/>
              <a:ahLst/>
              <a:cxnLst/>
              <a:rect l="l" t="t" r="r" b="b"/>
              <a:pathLst>
                <a:path w="1365250" h="1248410">
                  <a:moveTo>
                    <a:pt x="0" y="1248180"/>
                  </a:moveTo>
                  <a:lnTo>
                    <a:pt x="1365106" y="1248180"/>
                  </a:lnTo>
                  <a:lnTo>
                    <a:pt x="1365106" y="0"/>
                  </a:lnTo>
                  <a:lnTo>
                    <a:pt x="0" y="0"/>
                  </a:lnTo>
                  <a:lnTo>
                    <a:pt x="0" y="1248180"/>
                  </a:lnTo>
                  <a:close/>
                </a:path>
              </a:pathLst>
            </a:custGeom>
            <a:solidFill>
              <a:srgbClr val="7FBAE3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266391" y="323850"/>
            <a:ext cx="808990" cy="380745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67310" marR="46355" algn="ctr">
              <a:lnSpc>
                <a:spcPts val="430"/>
              </a:lnSpc>
              <a:spcBef>
                <a:spcPts val="185"/>
              </a:spcBef>
            </a:pPr>
            <a:r>
              <a:rPr sz="400" b="1" spc="45" dirty="0">
                <a:solidFill>
                  <a:srgbClr val="DB7462"/>
                </a:solidFill>
                <a:latin typeface="Trebuchet MS"/>
                <a:cs typeface="Trebuchet MS"/>
              </a:rPr>
              <a:t>INTELLIGENT NUTRIENT </a:t>
            </a:r>
            <a:r>
              <a:rPr sz="400" b="1" spc="-114" dirty="0">
                <a:solidFill>
                  <a:srgbClr val="DB7462"/>
                </a:solidFill>
                <a:latin typeface="Trebuchet MS"/>
                <a:cs typeface="Trebuchet MS"/>
              </a:rPr>
              <a:t> </a:t>
            </a:r>
            <a:r>
              <a:rPr sz="400" b="1" spc="50" dirty="0">
                <a:solidFill>
                  <a:srgbClr val="DB7462"/>
                </a:solidFill>
                <a:latin typeface="Trebuchet MS"/>
                <a:cs typeface="Trebuchet MS"/>
              </a:rPr>
              <a:t>DELIVERY</a:t>
            </a:r>
            <a:endParaRPr sz="400" dirty="0">
              <a:latin typeface="Trebuchet MS"/>
              <a:cs typeface="Trebuchet MS"/>
            </a:endParaRPr>
          </a:p>
          <a:p>
            <a:pPr marL="12065" marR="5080" indent="-635" algn="ctr">
              <a:lnSpc>
                <a:spcPct val="111300"/>
              </a:lnSpc>
              <a:spcBef>
                <a:spcPts val="35"/>
              </a:spcBef>
            </a:pPr>
            <a:r>
              <a:rPr sz="300" spc="5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Automated </a:t>
            </a:r>
            <a:r>
              <a:rPr sz="30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nutrient delivery systems </a:t>
            </a:r>
            <a:r>
              <a:rPr sz="300" spc="5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 </a:t>
            </a:r>
            <a:r>
              <a:rPr sz="30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dispense the exact </a:t>
            </a:r>
            <a:r>
              <a:rPr sz="300" spc="5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amount </a:t>
            </a:r>
            <a:r>
              <a:rPr sz="300" spc="15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of </a:t>
            </a:r>
            <a:r>
              <a:rPr sz="30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fertilizers </a:t>
            </a:r>
            <a:r>
              <a:rPr sz="300" spc="-95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 </a:t>
            </a:r>
            <a:r>
              <a:rPr sz="300" spc="1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and </a:t>
            </a:r>
            <a:r>
              <a:rPr sz="30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supplements, ensuring </a:t>
            </a:r>
            <a:r>
              <a:rPr sz="300" spc="5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plants </a:t>
            </a:r>
            <a:r>
              <a:rPr sz="300" spc="1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 </a:t>
            </a:r>
            <a:r>
              <a:rPr sz="30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receive the </a:t>
            </a:r>
            <a:r>
              <a:rPr sz="300" spc="5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necessary </a:t>
            </a:r>
            <a:r>
              <a:rPr sz="30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nutrients </a:t>
            </a:r>
            <a:r>
              <a:rPr sz="300" spc="1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for </a:t>
            </a:r>
            <a:r>
              <a:rPr sz="300" spc="15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 </a:t>
            </a:r>
            <a:r>
              <a:rPr sz="300" spc="5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optimal</a:t>
            </a:r>
            <a:r>
              <a:rPr sz="300" spc="-2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 </a:t>
            </a:r>
            <a:r>
              <a:rPr sz="300" dirty="0">
                <a:solidFill>
                  <a:schemeClr val="accent4">
                    <a:lumMod val="50000"/>
                  </a:schemeClr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  <a:cs typeface="Verdana"/>
              </a:rPr>
              <a:t>growth.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6">
            <a:extLst>
              <a:ext uri="{FF2B5EF4-FFF2-40B4-BE49-F238E27FC236}">
                <a16:creationId xmlns:a16="http://schemas.microsoft.com/office/drawing/2014/main" id="{96AA03AF-A740-F6CF-8A9D-BFA4D3C94FC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74800" y="790312"/>
            <a:ext cx="659826" cy="46698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03143" y="233494"/>
            <a:ext cx="1136650" cy="6926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algn="ctr">
              <a:lnSpc>
                <a:spcPct val="111700"/>
              </a:lnSpc>
              <a:spcBef>
                <a:spcPts val="90"/>
              </a:spcBef>
            </a:pP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Advancements</a:t>
            </a:r>
            <a:r>
              <a:rPr sz="500" spc="1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-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in</a:t>
            </a:r>
            <a:r>
              <a:rPr sz="500" spc="1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technology</a:t>
            </a:r>
            <a:r>
              <a:rPr sz="500" spc="1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continue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to expand </a:t>
            </a:r>
            <a:r>
              <a:rPr sz="50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the possibilities </a:t>
            </a:r>
            <a:r>
              <a:rPr sz="500" spc="1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for </a:t>
            </a:r>
            <a:r>
              <a:rPr sz="500" spc="1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automated plant </a:t>
            </a:r>
            <a:r>
              <a:rPr sz="500" spc="-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care, </a:t>
            </a:r>
            <a:r>
              <a:rPr sz="500" spc="1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from </a:t>
            </a:r>
            <a:r>
              <a:rPr sz="50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vertical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farming</a:t>
            </a:r>
            <a:r>
              <a:rPr sz="500" spc="-2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to</a:t>
            </a:r>
            <a:r>
              <a:rPr sz="500" spc="-2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urban</a:t>
            </a:r>
            <a:r>
              <a:rPr sz="500" spc="-1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gardening.</a:t>
            </a:r>
            <a:r>
              <a:rPr sz="500" spc="-2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The</a:t>
            </a:r>
            <a:r>
              <a:rPr sz="500" spc="-1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future </a:t>
            </a:r>
            <a:r>
              <a:rPr sz="500" spc="1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holds limitless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potential </a:t>
            </a:r>
            <a:r>
              <a:rPr sz="500" spc="1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for </a:t>
            </a:r>
            <a:r>
              <a:rPr sz="50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sustainable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1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and</a:t>
            </a:r>
            <a:r>
              <a:rPr lang="en-IN" sz="500" spc="-20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an</a:t>
            </a:r>
            <a:r>
              <a:rPr sz="500" dirty="0" err="1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cient</a:t>
            </a:r>
            <a:r>
              <a:rPr sz="500" spc="-1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plant</a:t>
            </a:r>
            <a:r>
              <a:rPr sz="500" spc="-1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 </a:t>
            </a:r>
            <a:r>
              <a:rPr sz="500" spc="-5" dirty="0">
                <a:solidFill>
                  <a:schemeClr val="accent4">
                    <a:lumMod val="50000"/>
                  </a:schemeClr>
                </a:solidFill>
                <a:latin typeface="UD Digi Kyokasho NK-B" panose="02020700000000000000" pitchFamily="18" charset="-128"/>
                <a:ea typeface="UD Digi Kyokasho NK-B" panose="02020700000000000000" pitchFamily="18" charset="-128"/>
                <a:cs typeface="Verdana"/>
              </a:rPr>
              <a:t>cultivation.</a:t>
            </a:r>
            <a:endParaRPr sz="500" dirty="0">
              <a:solidFill>
                <a:schemeClr val="accent4">
                  <a:lumMod val="50000"/>
                </a:schemeClr>
              </a:solidFill>
              <a:latin typeface="UD Digi Kyokasho NK-B" panose="02020700000000000000" pitchFamily="18" charset="-128"/>
              <a:ea typeface="UD Digi Kyokasho NK-B" panose="02020700000000000000" pitchFamily="18" charset="-128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117600" y="-3810"/>
            <a:ext cx="566420" cy="19304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5080" indent="116205">
              <a:lnSpc>
                <a:spcPts val="600"/>
              </a:lnSpc>
              <a:spcBef>
                <a:spcPts val="215"/>
              </a:spcBef>
            </a:pPr>
            <a:r>
              <a:rPr sz="600" spc="25" dirty="0"/>
              <a:t>FUTURE </a:t>
            </a:r>
            <a:r>
              <a:rPr sz="600" spc="30" dirty="0"/>
              <a:t> </a:t>
            </a:r>
            <a:r>
              <a:rPr sz="600" spc="20" dirty="0"/>
              <a:t>P</a:t>
            </a:r>
            <a:r>
              <a:rPr sz="600" spc="80" dirty="0"/>
              <a:t>O</a:t>
            </a:r>
            <a:r>
              <a:rPr sz="600" spc="35" dirty="0"/>
              <a:t>S</a:t>
            </a:r>
            <a:r>
              <a:rPr sz="600" spc="45" dirty="0"/>
              <a:t>S</a:t>
            </a:r>
            <a:r>
              <a:rPr sz="600" spc="20" dirty="0"/>
              <a:t>I</a:t>
            </a:r>
            <a:r>
              <a:rPr sz="600" spc="35" dirty="0"/>
              <a:t>BIL</a:t>
            </a:r>
            <a:r>
              <a:rPr sz="600" spc="5" dirty="0"/>
              <a:t>IT</a:t>
            </a:r>
            <a:r>
              <a:rPr sz="600" spc="25" dirty="0"/>
              <a:t>I</a:t>
            </a:r>
            <a:r>
              <a:rPr sz="600" spc="55" dirty="0"/>
              <a:t>E</a:t>
            </a:r>
            <a:r>
              <a:rPr sz="600" spc="40" dirty="0"/>
              <a:t>S</a:t>
            </a:r>
            <a:endParaRPr sz="600" dirty="0"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15325"/>
            <a:ext cx="803143" cy="80848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</TotalTime>
  <Words>364</Words>
  <Application>Microsoft Office PowerPoint</Application>
  <PresentationFormat>Custom</PresentationFormat>
  <Paragraphs>28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8" baseType="lpstr">
      <vt:lpstr>UD Digi Kyokasho NK-B</vt:lpstr>
      <vt:lpstr>UD Digi Kyokasho NP-B</vt:lpstr>
      <vt:lpstr>Algerian</vt:lpstr>
      <vt:lpstr>Arial Rounded MT Bold</vt:lpstr>
      <vt:lpstr>Calibri</vt:lpstr>
      <vt:lpstr>Eras Bold ITC</vt:lpstr>
      <vt:lpstr>Lucida Calligraphy</vt:lpstr>
      <vt:lpstr>Segoe UI Variable Small Semibol</vt:lpstr>
      <vt:lpstr>Sitka Text Semibold</vt:lpstr>
      <vt:lpstr>Snap ITC</vt:lpstr>
      <vt:lpstr>Swis721 BlkCn BT</vt:lpstr>
      <vt:lpstr>Swis721 Hv BT</vt:lpstr>
      <vt:lpstr>Trebuchet MS</vt:lpstr>
      <vt:lpstr>Verdana</vt:lpstr>
      <vt:lpstr>Office Theme</vt:lpstr>
      <vt:lpstr>PowerPoint Presentation</vt:lpstr>
      <vt:lpstr>PowerPoint Presentation</vt:lpstr>
      <vt:lpstr>WELCOME TO THE FUTURE</vt:lpstr>
      <vt:lpstr>PowerPoint Presentation</vt:lpstr>
      <vt:lpstr>SENSING PLANT NEEDS</vt:lpstr>
      <vt:lpstr>PowerPoint Presentation</vt:lpstr>
      <vt:lpstr>SMART IRRIGATION  SOLUTIONS Smart irrigation systems utilize real-time  data to deliver precise amounts of  water, conserving resources and  preventing overwatering. This promotes  sustainability and environmental  stewardship.</vt:lpstr>
      <vt:lpstr>PowerPoint Presentation</vt:lpstr>
      <vt:lpstr>FUTURE  POSSIBILITIES</vt:lpstr>
      <vt:lpstr>EMBRACING SUSTAINABLE INNOVATION</vt:lpstr>
      <vt:lpstr>PowerPoint Presentation</vt:lpstr>
      <vt:lpstr>PowerPoint Presentation</vt:lpstr>
      <vt:lpstr>CONCLUSION: CULTIVATING 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 PANDEY</dc:creator>
  <cp:lastModifiedBy>SATYAM PRAKASH GUPTA</cp:lastModifiedBy>
  <cp:revision>5</cp:revision>
  <dcterms:created xsi:type="dcterms:W3CDTF">2023-12-08T09:42:06Z</dcterms:created>
  <dcterms:modified xsi:type="dcterms:W3CDTF">2025-10-27T10:38:04Z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2023-12-08T00:00:00Z</vt:filetime>
  </property>
  <property fmtid="{D5CDD505-2E9C-101B-9397-08002B2CF9AE}" pid="3" name="LastSaved">
    <vt:filetime>2023-12-08T00:00:00Z</vt:filetime>
  </property>
</Properties>
</file>